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theme/theme14.xml" ContentType="application/vnd.openxmlformats-officedocument.them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theme/theme10.xml" ContentType="application/vnd.openxmlformats-officedocument.theme+xml"/>
  <Override PartName="/ppt/slideLayouts/slideLayout69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emf" ContentType="image/x-emf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theme/theme13.xml" ContentType="application/vnd.openxmlformats-officedocument.theme+xml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11.xml" ContentType="application/vnd.openxmlformats-officedocument.theme+xml"/>
  <Override PartName="/ppt/slideLayouts/slideLayout79.xml" ContentType="application/vnd.openxmlformats-officedocument.presentationml.slideLayout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ags/tag2.xml" ContentType="application/vnd.openxmlformats-officedocument.presentationml.tags+xml"/>
  <Default Extension="wmf" ContentType="image/x-wmf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theme/theme12.xml" ContentType="application/vnd.openxmlformats-officedocument.them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tags/tag3.xml" ContentType="application/vnd.openxmlformats-officedocument.presentationml.tags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notesSlides/notesSlide1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8" r:id="rId2"/>
    <p:sldMasterId id="2147483675" r:id="rId3"/>
    <p:sldMasterId id="2147483648" r:id="rId4"/>
    <p:sldMasterId id="2147483663" r:id="rId5"/>
    <p:sldMasterId id="2147483681" r:id="rId6"/>
    <p:sldMasterId id="2147483684" r:id="rId7"/>
    <p:sldMasterId id="2147483694" r:id="rId8"/>
    <p:sldMasterId id="2147483704" r:id="rId9"/>
    <p:sldMasterId id="2147483714" r:id="rId10"/>
    <p:sldMasterId id="2147483724" r:id="rId11"/>
    <p:sldMasterId id="2147483734" r:id="rId12"/>
  </p:sldMasterIdLst>
  <p:notesMasterIdLst>
    <p:notesMasterId r:id="rId29"/>
  </p:notesMasterIdLst>
  <p:handoutMasterIdLst>
    <p:handoutMasterId r:id="rId30"/>
  </p:handoutMasterIdLst>
  <p:sldIdLst>
    <p:sldId id="256" r:id="rId13"/>
    <p:sldId id="306" r:id="rId14"/>
    <p:sldId id="307" r:id="rId15"/>
    <p:sldId id="308" r:id="rId16"/>
    <p:sldId id="311" r:id="rId17"/>
    <p:sldId id="313" r:id="rId18"/>
    <p:sldId id="299" r:id="rId19"/>
    <p:sldId id="317" r:id="rId20"/>
    <p:sldId id="303" r:id="rId21"/>
    <p:sldId id="316" r:id="rId22"/>
    <p:sldId id="318" r:id="rId23"/>
    <p:sldId id="314" r:id="rId24"/>
    <p:sldId id="297" r:id="rId25"/>
    <p:sldId id="269" r:id="rId26"/>
    <p:sldId id="315" r:id="rId27"/>
    <p:sldId id="275" r:id="rId28"/>
  </p:sldIdLst>
  <p:sldSz cx="9144000" cy="6858000" type="screen4x3"/>
  <p:notesSz cx="7315200" cy="9601200"/>
  <p:embeddedFontLst>
    <p:embeddedFont>
      <p:font typeface="Avenir LT 65 Medium" pitchFamily="2" charset="0"/>
      <p:regular r:id="rId31"/>
      <p:bold r:id="rId32"/>
      <p:italic r:id="rId33"/>
      <p:boldItalic r:id="rId34"/>
    </p:embeddedFont>
    <p:embeddedFont>
      <p:font typeface="Avenir LT 45 Book" pitchFamily="2" charset="0"/>
      <p:regular r:id="rId35"/>
      <p:italic r:id="rId36"/>
    </p:embeddedFont>
    <p:embeddedFont>
      <p:font typeface="Calibri" pitchFamily="34" charset="0"/>
      <p:regular r:id="rId37"/>
      <p:bold r:id="rId38"/>
      <p:italic r:id="rId39"/>
      <p:boldItalic r:id="rId40"/>
    </p:embeddedFont>
    <p:embeddedFont>
      <p:font typeface="Avenir LT 55 Roman" pitchFamily="2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zemek Marek" initials="PLM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6393" autoAdjust="0"/>
    <p:restoredTop sz="83673" autoAdjust="0"/>
  </p:normalViewPr>
  <p:slideViewPr>
    <p:cSldViewPr>
      <p:cViewPr varScale="1">
        <p:scale>
          <a:sx n="73" d="100"/>
          <a:sy n="73" d="100"/>
        </p:scale>
        <p:origin x="-127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1086"/>
    </p:cViewPr>
  </p:sorterViewPr>
  <p:notesViewPr>
    <p:cSldViewPr>
      <p:cViewPr varScale="1">
        <p:scale>
          <a:sx n="84" d="100"/>
          <a:sy n="84" d="100"/>
        </p:scale>
        <p:origin x="2934" y="108"/>
      </p:cViewPr>
      <p:guideLst>
        <p:guide orient="horz" pos="3024"/>
        <p:guide pos="230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serv-brs-01\Local\Development\00853-JPM-AWEAPoster-AoA\05_LiftDrag\LiftDrag.xlsm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A\AppData\Local\Microsoft\Windows\Temporary%20Internet%20Files\Content.Outlook\15RXZC21\LiftDrag.xlsm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GB"/>
  <c:chart>
    <c:plotArea>
      <c:layout/>
      <c:scatterChart>
        <c:scatterStyle val="smoothMarker"/>
        <c:ser>
          <c:idx val="0"/>
          <c:order val="0"/>
          <c:spPr>
            <a:ln w="50800">
              <a:solidFill>
                <a:schemeClr val="tx2">
                  <a:lumMod val="60000"/>
                  <a:lumOff val="40000"/>
                </a:schemeClr>
              </a:solidFill>
            </a:ln>
          </c:spPr>
          <c:marker>
            <c:symbol val="none"/>
          </c:marker>
          <c:xVal>
            <c:numRef>
              <c:f>Sheet1!$H$6:$H$105</c:f>
              <c:numCache>
                <c:formatCode>General</c:formatCode>
                <c:ptCount val="100"/>
                <c:pt idx="0">
                  <c:v>1</c:v>
                </c:pt>
                <c:pt idx="1">
                  <c:v>1.1486983549970351</c:v>
                </c:pt>
                <c:pt idx="2">
                  <c:v>1.2457309396155181</c:v>
                </c:pt>
                <c:pt idx="3">
                  <c:v>1.3195079107728942</c:v>
                </c:pt>
                <c:pt idx="4">
                  <c:v>1.3797296614612149</c:v>
                </c:pt>
                <c:pt idx="5">
                  <c:v>1.4309690811052556</c:v>
                </c:pt>
                <c:pt idx="6">
                  <c:v>1.475773161594552</c:v>
                </c:pt>
                <c:pt idx="7">
                  <c:v>1.515716566510398</c:v>
                </c:pt>
                <c:pt idx="8">
                  <c:v>1.55184557391536</c:v>
                </c:pt>
                <c:pt idx="9">
                  <c:v>1.5848931924611136</c:v>
                </c:pt>
                <c:pt idx="10">
                  <c:v>1.6153942662021716</c:v>
                </c:pt>
                <c:pt idx="11">
                  <c:v>1.6437518295172313</c:v>
                </c:pt>
                <c:pt idx="12">
                  <c:v>1.6702776523348104</c:v>
                </c:pt>
                <c:pt idx="13">
                  <c:v>1.6952182030724354</c:v>
                </c:pt>
                <c:pt idx="14">
                  <c:v>1.718771927587478</c:v>
                </c:pt>
                <c:pt idx="15">
                  <c:v>1.7411011265922529</c:v>
                </c:pt>
                <c:pt idx="16">
                  <c:v>1.7623403478323181</c:v>
                </c:pt>
                <c:pt idx="17">
                  <c:v>1.7826024579660085</c:v>
                </c:pt>
                <c:pt idx="18">
                  <c:v>1.8019831273171418</c:v>
                </c:pt>
                <c:pt idx="19">
                  <c:v>1.8205642030260798</c:v>
                </c:pt>
                <c:pt idx="20">
                  <c:v>1.8384162872525438</c:v>
                </c:pt>
                <c:pt idx="21">
                  <c:v>1.8556007362580846</c:v>
                </c:pt>
                <c:pt idx="22">
                  <c:v>1.8721712305548575</c:v>
                </c:pt>
                <c:pt idx="23">
                  <c:v>1.8881750225898091</c:v>
                </c:pt>
                <c:pt idx="24">
                  <c:v>1.9036539387158797</c:v>
                </c:pt>
                <c:pt idx="25">
                  <c:v>1.9186451916253073</c:v>
                </c:pt>
                <c:pt idx="26">
                  <c:v>1.9331820449317703</c:v>
                </c:pt>
                <c:pt idx="27">
                  <c:v>1.9472943612303326</c:v>
                </c:pt>
                <c:pt idx="28">
                  <c:v>1.9610090574545409</c:v>
                </c:pt>
                <c:pt idx="29">
                  <c:v>1.9743504858348211</c:v>
                </c:pt>
                <c:pt idx="30">
                  <c:v>1.9873407546644537</c:v>
                </c:pt>
                <c:pt idx="31">
                  <c:v>2</c:v>
                </c:pt>
                <c:pt idx="32">
                  <c:v>2.0123466170855577</c:v>
                </c:pt>
                <c:pt idx="33">
                  <c:v>2.0243974584998852</c:v>
                </c:pt>
                <c:pt idx="34">
                  <c:v>2.0361680046403983</c:v>
                </c:pt>
                <c:pt idx="35">
                  <c:v>2.0476725110792193</c:v>
                </c:pt>
                <c:pt idx="36">
                  <c:v>2.0589241364785176</c:v>
                </c:pt>
                <c:pt idx="37">
                  <c:v>2.0699350540816202</c:v>
                </c:pt>
                <c:pt idx="38">
                  <c:v>2.0807165492618442</c:v>
                </c:pt>
                <c:pt idx="39">
                  <c:v>2.0912791051825463</c:v>
                </c:pt>
                <c:pt idx="40">
                  <c:v>2.1016324782757847</c:v>
                </c:pt>
                <c:pt idx="41">
                  <c:v>2.1117857649667542</c:v>
                </c:pt>
                <c:pt idx="42">
                  <c:v>2.121747460841898</c:v>
                </c:pt>
                <c:pt idx="43">
                  <c:v>2.1315255132709483</c:v>
                </c:pt>
                <c:pt idx="44">
                  <c:v>2.1411273683383429</c:v>
                </c:pt>
                <c:pt idx="45">
                  <c:v>2.1505600128111402</c:v>
                </c:pt>
                <c:pt idx="46">
                  <c:v>2.1598300117644662</c:v>
                </c:pt>
                <c:pt idx="47">
                  <c:v>2.1689435423954153</c:v>
                </c:pt>
                <c:pt idx="48">
                  <c:v>2.1779064244827797</c:v>
                </c:pt>
                <c:pt idx="49">
                  <c:v>2.1867241478865749</c:v>
                </c:pt>
                <c:pt idx="50">
                  <c:v>2.1954018974275002</c:v>
                </c:pt>
                <c:pt idx="51">
                  <c:v>2.2039445754429789</c:v>
                </c:pt>
                <c:pt idx="52">
                  <c:v>2.2123568222761172</c:v>
                </c:pt>
                <c:pt idx="53">
                  <c:v>2.22064303492292</c:v>
                </c:pt>
                <c:pt idx="54">
                  <c:v>2.2288073840335185</c:v>
                </c:pt>
                <c:pt idx="55">
                  <c:v>2.2368538294402733</c:v>
                </c:pt>
                <c:pt idx="56">
                  <c:v>2.2447861343640922</c:v>
                </c:pt>
                <c:pt idx="57">
                  <c:v>2.2526078784323396</c:v>
                </c:pt>
                <c:pt idx="58">
                  <c:v>2.2603224696268192</c:v>
                </c:pt>
                <c:pt idx="59">
                  <c:v>2.2679331552660709</c:v>
                </c:pt>
                <c:pt idx="60">
                  <c:v>2.2754430321145307</c:v>
                </c:pt>
                <c:pt idx="61">
                  <c:v>2.2828550557016287</c:v>
                </c:pt>
                <c:pt idx="62">
                  <c:v>2.2901720489235924</c:v>
                </c:pt>
                <c:pt idx="63">
                  <c:v>2.2973967099940826</c:v>
                </c:pt>
                <c:pt idx="64">
                  <c:v>2.3045316198021406</c:v>
                </c:pt>
                <c:pt idx="65">
                  <c:v>2.3115792487300291</c:v>
                </c:pt>
                <c:pt idx="66">
                  <c:v>2.3185419629780504</c:v>
                </c:pt>
                <c:pt idx="67">
                  <c:v>2.3254220304389968</c:v>
                </c:pt>
                <c:pt idx="68">
                  <c:v>2.3322216261602327</c:v>
                </c:pt>
                <c:pt idx="69">
                  <c:v>2.3389428374280081</c:v>
                </c:pt>
                <c:pt idx="70">
                  <c:v>2.3455876685050052</c:v>
                </c:pt>
                <c:pt idx="71">
                  <c:v>2.3521580450493467</c:v>
                </c:pt>
                <c:pt idx="72">
                  <c:v>2.3586558182407327</c:v>
                </c:pt>
                <c:pt idx="73">
                  <c:v>2.3650827686365652</c:v>
                </c:pt>
                <c:pt idx="74">
                  <c:v>2.3714406097792966</c:v>
                </c:pt>
                <c:pt idx="75">
                  <c:v>2.3777309915742477</c:v>
                </c:pt>
                <c:pt idx="76">
                  <c:v>2.3839555034548967</c:v>
                </c:pt>
                <c:pt idx="77">
                  <c:v>2.390115677352187</c:v>
                </c:pt>
                <c:pt idx="78">
                  <c:v>2.3962129904817528</c:v>
                </c:pt>
                <c:pt idx="79">
                  <c:v>2.4022488679628577</c:v>
                </c:pt>
                <c:pt idx="80">
                  <c:v>2.4082246852806932</c:v>
                </c:pt>
                <c:pt idx="81">
                  <c:v>2.4141417706037362</c:v>
                </c:pt>
                <c:pt idx="82">
                  <c:v>2.4200014069659632</c:v>
                </c:pt>
                <c:pt idx="83">
                  <c:v>2.4258048343234577</c:v>
                </c:pt>
                <c:pt idx="84">
                  <c:v>2.4315532514941225</c:v>
                </c:pt>
                <c:pt idx="85">
                  <c:v>2.4372478179882227</c:v>
                </c:pt>
                <c:pt idx="86">
                  <c:v>2.4428896557373942</c:v>
                </c:pt>
                <c:pt idx="87">
                  <c:v>2.4484798507285497</c:v>
                </c:pt>
                <c:pt idx="88">
                  <c:v>2.4540194545491194</c:v>
                </c:pt>
                <c:pt idx="89">
                  <c:v>2.4595094858493627</c:v>
                </c:pt>
                <c:pt idx="90">
                  <c:v>2.4649509317268667</c:v>
                </c:pt>
                <c:pt idx="91">
                  <c:v>2.4703447490385586</c:v>
                </c:pt>
                <c:pt idx="92">
                  <c:v>2.4756918656443672</c:v>
                </c:pt>
                <c:pt idx="93">
                  <c:v>2.4809931815870692</c:v>
                </c:pt>
                <c:pt idx="94">
                  <c:v>2.4862495702120997</c:v>
                </c:pt>
                <c:pt idx="95">
                  <c:v>2.4914618792310348</c:v>
                </c:pt>
                <c:pt idx="96">
                  <c:v>2.4966309317320867</c:v>
                </c:pt>
                <c:pt idx="97">
                  <c:v>2.5017575271408439</c:v>
                </c:pt>
                <c:pt idx="98">
                  <c:v>2.5068424421340967</c:v>
                </c:pt>
                <c:pt idx="99">
                  <c:v>2.5118864315095681</c:v>
                </c:pt>
              </c:numCache>
            </c:numRef>
          </c:xVal>
          <c:yVal>
            <c:numRef>
              <c:f>Sheet1!$G$6:$G$105</c:f>
              <c:numCache>
                <c:formatCode>General</c:formatCode>
                <c:ptCount val="1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</c:numCache>
            </c:numRef>
          </c:yVal>
          <c:smooth val="1"/>
        </c:ser>
        <c:axId val="104485632"/>
        <c:axId val="104487168"/>
      </c:scatterChart>
      <c:valAx>
        <c:axId val="104485632"/>
        <c:scaling>
          <c:orientation val="minMax"/>
          <c:min val="1"/>
        </c:scaling>
        <c:delete val="1"/>
        <c:axPos val="b"/>
        <c:numFmt formatCode="General" sourceLinked="1"/>
        <c:majorTickMark val="none"/>
        <c:tickLblPos val="none"/>
        <c:crossAx val="104487168"/>
        <c:crosses val="autoZero"/>
        <c:crossBetween val="midCat"/>
      </c:valAx>
      <c:valAx>
        <c:axId val="104487168"/>
        <c:scaling>
          <c:orientation val="minMax"/>
        </c:scaling>
        <c:delete val="1"/>
        <c:axPos val="l"/>
        <c:numFmt formatCode="General" sourceLinked="1"/>
        <c:majorTickMark val="none"/>
        <c:tickLblPos val="none"/>
        <c:crossAx val="104485632"/>
        <c:crosses val="autoZero"/>
        <c:crossBetween val="midCat"/>
      </c:valAx>
    </c:plotArea>
    <c:plotVisOnly val="1"/>
    <c:dispBlanksAs val="gap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GB"/>
  <c:chart>
    <c:autoTitleDeleted val="1"/>
    <c:plotArea>
      <c:layout>
        <c:manualLayout>
          <c:layoutTarget val="inner"/>
          <c:xMode val="edge"/>
          <c:yMode val="edge"/>
          <c:x val="4.5110111222209884E-2"/>
          <c:y val="9.8112318004552224E-2"/>
          <c:w val="0.84753885370761251"/>
          <c:h val="0.56861630758975501"/>
        </c:manualLayout>
      </c:layout>
      <c:scatterChart>
        <c:scatterStyle val="smoothMarker"/>
        <c:axId val="104514688"/>
        <c:axId val="104516224"/>
      </c:scatterChart>
      <c:valAx>
        <c:axId val="104514688"/>
        <c:scaling>
          <c:orientation val="minMax"/>
        </c:scaling>
        <c:delete val="1"/>
        <c:axPos val="b"/>
        <c:numFmt formatCode="General" sourceLinked="1"/>
        <c:tickLblPos val="none"/>
        <c:crossAx val="104516224"/>
        <c:crosses val="autoZero"/>
        <c:crossBetween val="midCat"/>
      </c:valAx>
      <c:valAx>
        <c:axId val="104516224"/>
        <c:scaling>
          <c:orientation val="minMax"/>
        </c:scaling>
        <c:axPos val="l"/>
        <c:numFmt formatCode="General" sourceLinked="1"/>
        <c:tickLblPos val="none"/>
        <c:crossAx val="10451468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</c:chart>
  <c:spPr>
    <a:solidFill>
      <a:schemeClr val="bg1"/>
    </a:solidFill>
    <a:ln w="28575">
      <a:solidFill>
        <a:schemeClr val="tx1"/>
      </a:solidFill>
    </a:ln>
  </c:spPr>
  <c:txPr>
    <a:bodyPr/>
    <a:lstStyle/>
    <a:p>
      <a:pPr>
        <a:defRPr sz="1400">
          <a:latin typeface="Avenir LT 55 Roman" pitchFamily="2" charset="0"/>
        </a:defRPr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GB"/>
  <c:chart>
    <c:autoTitleDeleted val="1"/>
    <c:plotArea>
      <c:layout>
        <c:manualLayout>
          <c:layoutTarget val="inner"/>
          <c:xMode val="edge"/>
          <c:yMode val="edge"/>
          <c:x val="4.5109973491602229E-2"/>
          <c:y val="5.3215726175512262E-2"/>
          <c:w val="0.89149875564311809"/>
          <c:h val="0.75582387845539767"/>
        </c:manualLayout>
      </c:layout>
      <c:scatterChart>
        <c:scatterStyle val="smoothMarker"/>
        <c:ser>
          <c:idx val="1"/>
          <c:order val="0"/>
          <c:tx>
            <c:strRef>
              <c:f>GMoutputCurves!$G$3</c:f>
              <c:strCache>
                <c:ptCount val="1"/>
                <c:pt idx="0">
                  <c:v>Lift coefficient</c:v>
                </c:pt>
              </c:strCache>
            </c:strRef>
          </c:tx>
          <c:spPr>
            <a:ln w="44450"/>
          </c:spPr>
          <c:marker>
            <c:symbol val="none"/>
          </c:marker>
          <c:xVal>
            <c:numRef>
              <c:f>GMoutputCurves!$F$4:$F$57</c:f>
              <c:numCache>
                <c:formatCode>General</c:formatCode>
                <c:ptCount val="54"/>
                <c:pt idx="0">
                  <c:v>-5</c:v>
                </c:pt>
                <c:pt idx="1">
                  <c:v>-4.5519999999999996</c:v>
                </c:pt>
                <c:pt idx="2">
                  <c:v>-4.0857999999999999</c:v>
                </c:pt>
                <c:pt idx="3">
                  <c:v>-3.5785999999999998</c:v>
                </c:pt>
                <c:pt idx="4">
                  <c:v>-3.2084000000000001</c:v>
                </c:pt>
                <c:pt idx="5">
                  <c:v>-2.8245999999999998</c:v>
                </c:pt>
                <c:pt idx="6">
                  <c:v>-2.4543999999999997</c:v>
                </c:pt>
                <c:pt idx="7">
                  <c:v>-2.2213999999999996</c:v>
                </c:pt>
                <c:pt idx="8">
                  <c:v>-1.9472</c:v>
                </c:pt>
                <c:pt idx="9">
                  <c:v>-1.6317999999999993</c:v>
                </c:pt>
                <c:pt idx="10">
                  <c:v>-1.3165999999999989</c:v>
                </c:pt>
                <c:pt idx="11">
                  <c:v>-0.98740000000000006</c:v>
                </c:pt>
                <c:pt idx="12">
                  <c:v>-0.53500000000000014</c:v>
                </c:pt>
                <c:pt idx="13">
                  <c:v>-0.10999999999999943</c:v>
                </c:pt>
                <c:pt idx="14">
                  <c:v>0.32860000000000078</c:v>
                </c:pt>
                <c:pt idx="15">
                  <c:v>0.72620000000000062</c:v>
                </c:pt>
                <c:pt idx="16">
                  <c:v>0.95920000000000005</c:v>
                </c:pt>
                <c:pt idx="17">
                  <c:v>1.3293999999999992</c:v>
                </c:pt>
                <c:pt idx="18">
                  <c:v>1.7133999999999996</c:v>
                </c:pt>
                <c:pt idx="19">
                  <c:v>1.9738000000000007</c:v>
                </c:pt>
                <c:pt idx="20">
                  <c:v>2.5838000000000001</c:v>
                </c:pt>
                <c:pt idx="21">
                  <c:v>3.0500000000000007</c:v>
                </c:pt>
                <c:pt idx="22">
                  <c:v>3.4340000000000002</c:v>
                </c:pt>
                <c:pt idx="23">
                  <c:v>3.9000000000000004</c:v>
                </c:pt>
                <c:pt idx="24">
                  <c:v>4.297600000000001</c:v>
                </c:pt>
                <c:pt idx="25">
                  <c:v>4.695199999999998</c:v>
                </c:pt>
                <c:pt idx="26">
                  <c:v>5.0036000000000014</c:v>
                </c:pt>
                <c:pt idx="27">
                  <c:v>5.3876000000000008</c:v>
                </c:pt>
                <c:pt idx="28">
                  <c:v>5.8673999999999999</c:v>
                </c:pt>
                <c:pt idx="29">
                  <c:v>6.2238000000000007</c:v>
                </c:pt>
                <c:pt idx="30">
                  <c:v>6.6625999999999994</c:v>
                </c:pt>
                <c:pt idx="31">
                  <c:v>6.9504000000000019</c:v>
                </c:pt>
                <c:pt idx="32">
                  <c:v>7.2658000000000005</c:v>
                </c:pt>
                <c:pt idx="33">
                  <c:v>7.5673999999999992</c:v>
                </c:pt>
                <c:pt idx="34">
                  <c:v>7.7318000000000016</c:v>
                </c:pt>
                <c:pt idx="35">
                  <c:v>8.2118000000000002</c:v>
                </c:pt>
                <c:pt idx="36">
                  <c:v>8.7602000000000011</c:v>
                </c:pt>
                <c:pt idx="37">
                  <c:v>9.2126000000000037</c:v>
                </c:pt>
                <c:pt idx="38">
                  <c:v>9.5826000000000047</c:v>
                </c:pt>
                <c:pt idx="39">
                  <c:v>9.8980000000000015</c:v>
                </c:pt>
                <c:pt idx="40">
                  <c:v>10.377800000000002</c:v>
                </c:pt>
                <c:pt idx="41">
                  <c:v>10.816600000000005</c:v>
                </c:pt>
                <c:pt idx="42">
                  <c:v>11.255200000000002</c:v>
                </c:pt>
                <c:pt idx="43">
                  <c:v>11.515800000000002</c:v>
                </c:pt>
                <c:pt idx="44">
                  <c:v>11.9682</c:v>
                </c:pt>
                <c:pt idx="45">
                  <c:v>12.352000000000004</c:v>
                </c:pt>
                <c:pt idx="46">
                  <c:v>12.873000000000005</c:v>
                </c:pt>
                <c:pt idx="47">
                  <c:v>13.311800000000002</c:v>
                </c:pt>
                <c:pt idx="48">
                  <c:v>13.7094</c:v>
                </c:pt>
                <c:pt idx="49">
                  <c:v>14.2302</c:v>
                </c:pt>
                <c:pt idx="50">
                  <c:v>14.6416</c:v>
                </c:pt>
                <c:pt idx="51">
                  <c:v>14.970600000000005</c:v>
                </c:pt>
                <c:pt idx="52">
                  <c:v>14.970600000000005</c:v>
                </c:pt>
                <c:pt idx="53">
                  <c:v>14.970600000000005</c:v>
                </c:pt>
              </c:numCache>
            </c:numRef>
          </c:xVal>
          <c:yVal>
            <c:numRef>
              <c:f>GMoutputCurves!$G$4:$G$57</c:f>
              <c:numCache>
                <c:formatCode>General</c:formatCode>
                <c:ptCount val="54"/>
                <c:pt idx="0">
                  <c:v>-0.11112000000000002</c:v>
                </c:pt>
                <c:pt idx="1">
                  <c:v>-5.2992000000000011E-2</c:v>
                </c:pt>
                <c:pt idx="2">
                  <c:v>0</c:v>
                </c:pt>
                <c:pt idx="3">
                  <c:v>6.2176000000000016E-2</c:v>
                </c:pt>
                <c:pt idx="4">
                  <c:v>0.10715200000000003</c:v>
                </c:pt>
                <c:pt idx="5">
                  <c:v>0.15430400000000005</c:v>
                </c:pt>
                <c:pt idx="6">
                  <c:v>0.20256000000000007</c:v>
                </c:pt>
                <c:pt idx="7">
                  <c:v>0.23108799999999999</c:v>
                </c:pt>
                <c:pt idx="8">
                  <c:v>0.26288000000000011</c:v>
                </c:pt>
                <c:pt idx="9">
                  <c:v>0.30236800000000025</c:v>
                </c:pt>
                <c:pt idx="10">
                  <c:v>0.34185600000000016</c:v>
                </c:pt>
                <c:pt idx="11">
                  <c:v>0.37915200000000016</c:v>
                </c:pt>
                <c:pt idx="12">
                  <c:v>0.43728000000000011</c:v>
                </c:pt>
                <c:pt idx="13">
                  <c:v>0.48334400000000011</c:v>
                </c:pt>
                <c:pt idx="14">
                  <c:v>0.5381760000000001</c:v>
                </c:pt>
                <c:pt idx="15">
                  <c:v>0.58643199999999973</c:v>
                </c:pt>
                <c:pt idx="16">
                  <c:v>0.61166399999999999</c:v>
                </c:pt>
                <c:pt idx="17">
                  <c:v>0.65772800000000031</c:v>
                </c:pt>
                <c:pt idx="18">
                  <c:v>0.70598400000000028</c:v>
                </c:pt>
                <c:pt idx="19">
                  <c:v>0.73668800000000023</c:v>
                </c:pt>
                <c:pt idx="20">
                  <c:v>0.80579200000000029</c:v>
                </c:pt>
                <c:pt idx="21">
                  <c:v>0.85734400000000033</c:v>
                </c:pt>
                <c:pt idx="22">
                  <c:v>0.90230399999999977</c:v>
                </c:pt>
                <c:pt idx="23">
                  <c:v>0.95715200000000011</c:v>
                </c:pt>
                <c:pt idx="24">
                  <c:v>1.0021119999999999</c:v>
                </c:pt>
                <c:pt idx="25">
                  <c:v>1.04928</c:v>
                </c:pt>
                <c:pt idx="26">
                  <c:v>1.0827199999999999</c:v>
                </c:pt>
                <c:pt idx="27">
                  <c:v>1.1244000000000001</c:v>
                </c:pt>
                <c:pt idx="28">
                  <c:v>1.1748480000000001</c:v>
                </c:pt>
                <c:pt idx="29">
                  <c:v>1.2110559999999999</c:v>
                </c:pt>
                <c:pt idx="30">
                  <c:v>1.2549279999999998</c:v>
                </c:pt>
                <c:pt idx="31">
                  <c:v>1.2801439999999999</c:v>
                </c:pt>
                <c:pt idx="32">
                  <c:v>1.3020799999999999</c:v>
                </c:pt>
                <c:pt idx="33">
                  <c:v>1.3196319999999997</c:v>
                </c:pt>
                <c:pt idx="34">
                  <c:v>1.3284</c:v>
                </c:pt>
                <c:pt idx="35">
                  <c:v>1.3360799999999999</c:v>
                </c:pt>
                <c:pt idx="36">
                  <c:v>1.334992</c:v>
                </c:pt>
                <c:pt idx="37">
                  <c:v>1.3240160000000001</c:v>
                </c:pt>
                <c:pt idx="38">
                  <c:v>1.2911199999999998</c:v>
                </c:pt>
                <c:pt idx="39">
                  <c:v>1.2625920000000002</c:v>
                </c:pt>
                <c:pt idx="40">
                  <c:v>1.2264000000000002</c:v>
                </c:pt>
                <c:pt idx="41">
                  <c:v>1.1967840000000001</c:v>
                </c:pt>
                <c:pt idx="42">
                  <c:v>1.1781440000000001</c:v>
                </c:pt>
                <c:pt idx="43">
                  <c:v>1.1759520000000001</c:v>
                </c:pt>
                <c:pt idx="44">
                  <c:v>1.1803360000000001</c:v>
                </c:pt>
                <c:pt idx="45">
                  <c:v>1.1869280000000002</c:v>
                </c:pt>
                <c:pt idx="46">
                  <c:v>1.1956959999999999</c:v>
                </c:pt>
                <c:pt idx="47">
                  <c:v>1.2033759999999998</c:v>
                </c:pt>
                <c:pt idx="48">
                  <c:v>1.2077599999999995</c:v>
                </c:pt>
                <c:pt idx="49">
                  <c:v>1.2110559999999999</c:v>
                </c:pt>
                <c:pt idx="50">
                  <c:v>1.2121439999999999</c:v>
                </c:pt>
                <c:pt idx="51">
                  <c:v>1.2121439999999999</c:v>
                </c:pt>
                <c:pt idx="52">
                  <c:v>1.2121439999999999</c:v>
                </c:pt>
                <c:pt idx="53">
                  <c:v>1.2121439999999999</c:v>
                </c:pt>
              </c:numCache>
            </c:numRef>
          </c:yVal>
          <c:smooth val="1"/>
        </c:ser>
        <c:ser>
          <c:idx val="2"/>
          <c:order val="1"/>
          <c:tx>
            <c:strRef>
              <c:f>GMoutputCurves!$I$3</c:f>
              <c:strCache>
                <c:ptCount val="1"/>
                <c:pt idx="0">
                  <c:v>Drag coefficient</c:v>
                </c:pt>
              </c:strCache>
            </c:strRef>
          </c:tx>
          <c:spPr>
            <a:ln w="44450"/>
          </c:spPr>
          <c:marker>
            <c:symbol val="none"/>
          </c:marker>
          <c:xVal>
            <c:numRef>
              <c:f>GMoutputCurves!$H$4:$H$48</c:f>
              <c:numCache>
                <c:formatCode>General</c:formatCode>
                <c:ptCount val="45"/>
                <c:pt idx="0">
                  <c:v>-5.0049999999999981</c:v>
                </c:pt>
                <c:pt idx="1">
                  <c:v>-4.2603999999999997</c:v>
                </c:pt>
                <c:pt idx="2">
                  <c:v>-3.6274000000000002</c:v>
                </c:pt>
                <c:pt idx="3">
                  <c:v>-2.7834000000000008</c:v>
                </c:pt>
                <c:pt idx="4">
                  <c:v>-1.8153999999999995</c:v>
                </c:pt>
                <c:pt idx="5">
                  <c:v>-0.76039999999999974</c:v>
                </c:pt>
                <c:pt idx="6">
                  <c:v>0.33180000000000043</c:v>
                </c:pt>
                <c:pt idx="7">
                  <c:v>1.4736000000000007</c:v>
                </c:pt>
                <c:pt idx="8">
                  <c:v>2.4415999999999998</c:v>
                </c:pt>
                <c:pt idx="9">
                  <c:v>3.3413999999999997</c:v>
                </c:pt>
                <c:pt idx="10">
                  <c:v>3.9121999999999995</c:v>
                </c:pt>
                <c:pt idx="11">
                  <c:v>4.4956000000000014</c:v>
                </c:pt>
                <c:pt idx="12">
                  <c:v>4.9920000000000009</c:v>
                </c:pt>
                <c:pt idx="13">
                  <c:v>5.5630000000000006</c:v>
                </c:pt>
                <c:pt idx="14">
                  <c:v>6.0594000000000001</c:v>
                </c:pt>
                <c:pt idx="15">
                  <c:v>6.6675999999999975</c:v>
                </c:pt>
                <c:pt idx="16">
                  <c:v>7.176400000000001</c:v>
                </c:pt>
                <c:pt idx="17">
                  <c:v>7.5983999999999998</c:v>
                </c:pt>
                <c:pt idx="18">
                  <c:v>7.9210000000000012</c:v>
                </c:pt>
                <c:pt idx="19">
                  <c:v>8.2934000000000001</c:v>
                </c:pt>
                <c:pt idx="20">
                  <c:v>8.6534000000000031</c:v>
                </c:pt>
                <c:pt idx="21">
                  <c:v>8.8892000000000007</c:v>
                </c:pt>
                <c:pt idx="22">
                  <c:v>9.2489999999999988</c:v>
                </c:pt>
                <c:pt idx="23">
                  <c:v>9.4848000000000017</c:v>
                </c:pt>
                <c:pt idx="24">
                  <c:v>9.6834000000000007</c:v>
                </c:pt>
                <c:pt idx="25">
                  <c:v>9.8076000000000008</c:v>
                </c:pt>
                <c:pt idx="26">
                  <c:v>10.161200000000001</c:v>
                </c:pt>
                <c:pt idx="27">
                  <c:v>10.496400000000005</c:v>
                </c:pt>
                <c:pt idx="28">
                  <c:v>10.695</c:v>
                </c:pt>
                <c:pt idx="29">
                  <c:v>11.030000000000001</c:v>
                </c:pt>
                <c:pt idx="30">
                  <c:v>11.303000000000004</c:v>
                </c:pt>
                <c:pt idx="31">
                  <c:v>11.526400000000002</c:v>
                </c:pt>
                <c:pt idx="32">
                  <c:v>11.960800000000004</c:v>
                </c:pt>
                <c:pt idx="33">
                  <c:v>12.221599999999999</c:v>
                </c:pt>
                <c:pt idx="34">
                  <c:v>12.382800000000003</c:v>
                </c:pt>
                <c:pt idx="35">
                  <c:v>12.618600000000001</c:v>
                </c:pt>
                <c:pt idx="36">
                  <c:v>12.829600000000005</c:v>
                </c:pt>
                <c:pt idx="37">
                  <c:v>12.966200000000002</c:v>
                </c:pt>
                <c:pt idx="38">
                  <c:v>13.152400000000004</c:v>
                </c:pt>
                <c:pt idx="39">
                  <c:v>13.351000000000004</c:v>
                </c:pt>
                <c:pt idx="40">
                  <c:v>13.537000000000003</c:v>
                </c:pt>
                <c:pt idx="41">
                  <c:v>13.785400000000006</c:v>
                </c:pt>
                <c:pt idx="42">
                  <c:v>13.983800000000002</c:v>
                </c:pt>
                <c:pt idx="43">
                  <c:v>14.2072</c:v>
                </c:pt>
                <c:pt idx="44">
                  <c:v>14.2072</c:v>
                </c:pt>
              </c:numCache>
            </c:numRef>
          </c:xVal>
          <c:yVal>
            <c:numRef>
              <c:f>GMoutputCurves!$I$4:$I$48</c:f>
              <c:numCache>
                <c:formatCode>General</c:formatCode>
                <c:ptCount val="45"/>
                <c:pt idx="0">
                  <c:v>6.944800000000001E-3</c:v>
                </c:pt>
                <c:pt idx="1">
                  <c:v>6.845600000000002E-3</c:v>
                </c:pt>
                <c:pt idx="2">
                  <c:v>6.7960000000000034E-3</c:v>
                </c:pt>
                <c:pt idx="3">
                  <c:v>6.7464000000000031E-3</c:v>
                </c:pt>
                <c:pt idx="4">
                  <c:v>6.7960000000000034E-3</c:v>
                </c:pt>
                <c:pt idx="5">
                  <c:v>6.845600000000002E-3</c:v>
                </c:pt>
                <c:pt idx="6">
                  <c:v>6.9944000000000022E-3</c:v>
                </c:pt>
                <c:pt idx="7">
                  <c:v>7.242400000000003E-3</c:v>
                </c:pt>
                <c:pt idx="8">
                  <c:v>7.4408000000000044E-3</c:v>
                </c:pt>
                <c:pt idx="9">
                  <c:v>7.5896000000000036E-3</c:v>
                </c:pt>
                <c:pt idx="10">
                  <c:v>7.7392000000000042E-3</c:v>
                </c:pt>
                <c:pt idx="11">
                  <c:v>7.9872000000000033E-3</c:v>
                </c:pt>
                <c:pt idx="12">
                  <c:v>8.1856000000000064E-3</c:v>
                </c:pt>
                <c:pt idx="13">
                  <c:v>8.483200000000005E-3</c:v>
                </c:pt>
                <c:pt idx="14">
                  <c:v>8.6824000000000068E-3</c:v>
                </c:pt>
                <c:pt idx="15">
                  <c:v>8.9800000000000053E-3</c:v>
                </c:pt>
                <c:pt idx="16">
                  <c:v>9.5264000000000043E-3</c:v>
                </c:pt>
                <c:pt idx="17">
                  <c:v>1.0320000000000001E-2</c:v>
                </c:pt>
                <c:pt idx="18">
                  <c:v>1.1809600000000003E-2</c:v>
                </c:pt>
                <c:pt idx="19">
                  <c:v>1.3844800000000006E-2</c:v>
                </c:pt>
                <c:pt idx="20">
                  <c:v>1.5880800000000007E-2</c:v>
                </c:pt>
                <c:pt idx="21">
                  <c:v>1.7171200000000001E-2</c:v>
                </c:pt>
                <c:pt idx="22">
                  <c:v>1.9405600000000009E-2</c:v>
                </c:pt>
                <c:pt idx="23">
                  <c:v>2.1093600000000007E-2</c:v>
                </c:pt>
                <c:pt idx="24">
                  <c:v>2.2681600000000017E-2</c:v>
                </c:pt>
                <c:pt idx="25">
                  <c:v>2.3575200000000008E-2</c:v>
                </c:pt>
                <c:pt idx="26">
                  <c:v>2.6678400000000001E-2</c:v>
                </c:pt>
                <c:pt idx="27">
                  <c:v>3.020320000000001E-2</c:v>
                </c:pt>
                <c:pt idx="28">
                  <c:v>3.2734400000000004E-2</c:v>
                </c:pt>
                <c:pt idx="29">
                  <c:v>3.6458400000000002E-2</c:v>
                </c:pt>
                <c:pt idx="30">
                  <c:v>4.0380000000000013E-2</c:v>
                </c:pt>
                <c:pt idx="31">
                  <c:v>4.3656799999999996E-2</c:v>
                </c:pt>
                <c:pt idx="32">
                  <c:v>4.9762400000000047E-2</c:v>
                </c:pt>
                <c:pt idx="33">
                  <c:v>5.338720000000001E-2</c:v>
                </c:pt>
                <c:pt idx="34">
                  <c:v>5.6068000000000014E-2</c:v>
                </c:pt>
                <c:pt idx="35">
                  <c:v>5.9195200000000017E-2</c:v>
                </c:pt>
                <c:pt idx="36">
                  <c:v>6.2124000000000013E-2</c:v>
                </c:pt>
                <c:pt idx="37">
                  <c:v>6.4160000000000023E-2</c:v>
                </c:pt>
                <c:pt idx="38">
                  <c:v>6.6740800000000003E-2</c:v>
                </c:pt>
                <c:pt idx="39">
                  <c:v>6.9223199999999999E-2</c:v>
                </c:pt>
                <c:pt idx="40">
                  <c:v>7.1854399999999999E-2</c:v>
                </c:pt>
                <c:pt idx="41">
                  <c:v>7.4783200000000036E-2</c:v>
                </c:pt>
                <c:pt idx="42">
                  <c:v>7.7265600000000004E-2</c:v>
                </c:pt>
                <c:pt idx="43">
                  <c:v>7.9946400000000042E-2</c:v>
                </c:pt>
                <c:pt idx="44">
                  <c:v>7.9946400000000042E-2</c:v>
                </c:pt>
              </c:numCache>
            </c:numRef>
          </c:yVal>
          <c:smooth val="1"/>
        </c:ser>
        <c:axId val="111253376"/>
        <c:axId val="111276032"/>
      </c:scatterChart>
      <c:valAx>
        <c:axId val="111253376"/>
        <c:scaling>
          <c:orientation val="minMax"/>
          <c:max val="15"/>
          <c:min val="-5"/>
        </c:scaling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GB" sz="1200" b="0" dirty="0"/>
                  <a:t>Angle of attack</a:t>
                </a:r>
                <a:r>
                  <a:rPr lang="en-GB" sz="1200" b="0" baseline="0" dirty="0"/>
                  <a:t> [</a:t>
                </a:r>
                <a:r>
                  <a:rPr lang="en-GB" sz="1200" b="0" baseline="0" dirty="0" err="1"/>
                  <a:t>deg</a:t>
                </a:r>
                <a:r>
                  <a:rPr lang="en-GB" sz="1200" b="0" baseline="0" dirty="0"/>
                  <a:t>]</a:t>
                </a:r>
                <a:endParaRPr lang="en-GB" sz="1200" b="0" dirty="0"/>
              </a:p>
            </c:rich>
          </c:tx>
          <c:layout>
            <c:manualLayout>
              <c:xMode val="edge"/>
              <c:yMode val="edge"/>
              <c:x val="0.23070869333189226"/>
              <c:y val="0.86203705338441583"/>
            </c:manualLayout>
          </c:layout>
        </c:title>
        <c:numFmt formatCode="General" sourceLinked="1"/>
        <c:tickLblPos val="none"/>
        <c:txPr>
          <a:bodyPr/>
          <a:lstStyle/>
          <a:p>
            <a:pPr>
              <a:defRPr sz="1400"/>
            </a:pPr>
            <a:endParaRPr lang="en-US"/>
          </a:p>
        </c:txPr>
        <c:crossAx val="111276032"/>
        <c:crosses val="autoZero"/>
        <c:crossBetween val="midCat"/>
      </c:valAx>
      <c:valAx>
        <c:axId val="111276032"/>
        <c:scaling>
          <c:orientation val="minMax"/>
          <c:max val="1.5"/>
          <c:min val="0"/>
        </c:scaling>
        <c:axPos val="l"/>
        <c:numFmt formatCode="General" sourceLinked="1"/>
        <c:tickLblPos val="none"/>
        <c:txPr>
          <a:bodyPr/>
          <a:lstStyle/>
          <a:p>
            <a:pPr>
              <a:defRPr sz="1400"/>
            </a:pPr>
            <a:endParaRPr lang="en-US"/>
          </a:p>
        </c:txPr>
        <c:crossAx val="111253376"/>
        <c:crosses val="autoZero"/>
        <c:crossBetween val="midCat"/>
        <c:majorUnit val="0.5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  <c:txPr>
    <a:bodyPr/>
    <a:lstStyle/>
    <a:p>
      <a:pPr>
        <a:defRPr sz="1800">
          <a:latin typeface="Avenir LT 55 Roman" pitchFamily="2" charset="0"/>
        </a:defRPr>
      </a:pPr>
      <a:endParaRPr lang="en-US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7E99D7D-1107-4B02-BD53-4A12E4E563A5}" type="datetimeFigureOut">
              <a:rPr lang="en-US" smtClean="0"/>
              <a:pPr/>
              <a:t>12/9/2015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5FF3D28-216E-48FE-AD02-F2A5B6F52A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07060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BA9A1F4-BAD0-49DA-82B7-A546E0653973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3F54E65-BB15-465F-B527-BA830012C06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994696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252666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>
                <a:solidFill>
                  <a:prstClr val="black"/>
                </a:solidFill>
              </a:rPr>
              <a:pPr/>
              <a:t>10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6223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191262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966972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728554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 simple blade element model enables real turbine performance predictions over a wider range of conditions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Model shows good agreement with real performance data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4E690-3B6F-48BF-BCC8-F1D11CF74E35}" type="slidenum">
              <a:rPr lang="en-GB" smtClean="0">
                <a:solidFill>
                  <a:prstClr val="black"/>
                </a:solidFill>
              </a:rPr>
              <a:pPr/>
              <a:t>15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9815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571115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>
                <a:solidFill>
                  <a:prstClr val="black"/>
                </a:solidFill>
              </a:rPr>
              <a:pPr/>
              <a:t>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78744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>
                <a:solidFill>
                  <a:prstClr val="black"/>
                </a:solidFill>
              </a:rPr>
              <a:pPr/>
              <a:t>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79237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>
                <a:solidFill>
                  <a:prstClr val="black"/>
                </a:solidFill>
              </a:rPr>
              <a:pPr/>
              <a:t>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10606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>
                <a:solidFill>
                  <a:prstClr val="black"/>
                </a:solidFill>
              </a:rPr>
              <a:pPr/>
              <a:t>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6965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>
                <a:solidFill>
                  <a:prstClr val="black"/>
                </a:solidFill>
              </a:rPr>
              <a:pPr/>
              <a:t>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29693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674526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154384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792" y="274638"/>
            <a:ext cx="612068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96729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7524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84322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792" y="274638"/>
            <a:ext cx="612068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98899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88094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36147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64601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81344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36661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699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10829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53030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792" y="274638"/>
            <a:ext cx="612068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3482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40807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5233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4033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19618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79550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08774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45484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38687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792" y="274638"/>
            <a:ext cx="612068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5446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80016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92748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34787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73111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33127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42648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05655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598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792" y="274638"/>
            <a:ext cx="612068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39587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26629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47505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40187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57085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84368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14589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43533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27692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792" y="274638"/>
            <a:ext cx="612068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39092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69424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08704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12246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25551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80811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35278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30006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74385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792" y="274638"/>
            <a:ext cx="612068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73527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4281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8797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638914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60256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792" y="274638"/>
            <a:ext cx="612068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3760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70857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26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60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69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78.xml"/><Relationship Id="rId10" Type="http://schemas.openxmlformats.org/officeDocument/2006/relationships/theme" Target="../theme/theme12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emf"/><Relationship Id="rId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emf"/><Relationship Id="rId4" Type="http://schemas.openxmlformats.org/officeDocument/2006/relationships/image" Target="../media/image4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.emf"/><Relationship Id="rId4" Type="http://schemas.openxmlformats.org/officeDocument/2006/relationships/image" Target="../media/image3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33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42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51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R:\BizDev\04 Marketing Material\12 Hi Res Images\133305020new3.jpg"/>
          <p:cNvPicPr>
            <a:picLocks noChangeAspect="1" noChangeArrowheads="1"/>
          </p:cNvPicPr>
          <p:nvPr userDrawn="1"/>
        </p:nvPicPr>
        <p:blipFill>
          <a:blip r:embed="rId4" cstate="print"/>
          <a:srcRect t="7150" b="1835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425288"/>
            <a:ext cx="9144000" cy="9137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7728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lloon.jpg"/>
          <p:cNvPicPr>
            <a:picLocks noChangeAspect="1"/>
          </p:cNvPicPr>
          <p:nvPr userDrawn="1"/>
        </p:nvPicPr>
        <p:blipFill>
          <a:blip r:embed="rId11" cstate="print">
            <a:lum bright="2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4145" r="34145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0" y="425288"/>
            <a:ext cx="9144000" cy="9137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15816" y="274638"/>
            <a:ext cx="577098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01505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lloon.jpg"/>
          <p:cNvPicPr>
            <a:picLocks noChangeAspect="1"/>
          </p:cNvPicPr>
          <p:nvPr userDrawn="1"/>
        </p:nvPicPr>
        <p:blipFill>
          <a:blip r:embed="rId11" cstate="print">
            <a:lum bright="2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4145" r="34145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0" y="425288"/>
            <a:ext cx="9144000" cy="9137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15816" y="274638"/>
            <a:ext cx="577098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48191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lloon.jpg"/>
          <p:cNvPicPr>
            <a:picLocks noChangeAspect="1"/>
          </p:cNvPicPr>
          <p:nvPr userDrawn="1"/>
        </p:nvPicPr>
        <p:blipFill>
          <a:blip r:embed="rId11" cstate="print">
            <a:lum bright="2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4145" r="34145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0" y="425288"/>
            <a:ext cx="9144000" cy="9137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15816" y="274638"/>
            <a:ext cx="577098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59261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R:\BizDev\04 Marketing Material\12 Hi Res Images\IMGP0931.jpg"/>
          <p:cNvPicPr>
            <a:picLocks noChangeAspect="1" noChangeArrowheads="1"/>
          </p:cNvPicPr>
          <p:nvPr userDrawn="1"/>
        </p:nvPicPr>
        <p:blipFill>
          <a:blip r:embed="rId4" cstate="print"/>
          <a:srcRect t="31866" r="27245" b="13191"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425288"/>
            <a:ext cx="9144000" cy="9137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7728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R:\LiveJobs\00511-REG-Framework\01 Sites\16 Mynydd Portref\80 Site visit\MPSiteVisit-photos\Picturesque Photos\DSCF0726.JPG"/>
          <p:cNvPicPr>
            <a:picLocks noChangeAspect="1" noChangeArrowheads="1"/>
          </p:cNvPicPr>
          <p:nvPr userDrawn="1"/>
        </p:nvPicPr>
        <p:blipFill>
          <a:blip r:embed="rId4" cstate="print">
            <a:lum bright="20000"/>
          </a:blip>
          <a:srcRect l="651" r="17849" b="185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425288"/>
            <a:ext cx="9144000" cy="9137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7728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lloon.jpg"/>
          <p:cNvPicPr>
            <a:picLocks noChangeAspect="1"/>
          </p:cNvPicPr>
          <p:nvPr userDrawn="1"/>
        </p:nvPicPr>
        <p:blipFill>
          <a:blip r:embed="rId11" cstate="print">
            <a:lum bright="2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4145" r="34145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0" y="425288"/>
            <a:ext cx="9144000" cy="9137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15816" y="274638"/>
            <a:ext cx="577098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15816" y="274638"/>
            <a:ext cx="577098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/>
          <p:cNvSpPr txBox="1"/>
          <p:nvPr userDrawn="1"/>
        </p:nvSpPr>
        <p:spPr>
          <a:xfrm>
            <a:off x="2699792" y="3212976"/>
            <a:ext cx="4176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 smtClean="0">
                <a:solidFill>
                  <a:schemeClr val="bg1">
                    <a:lumMod val="75000"/>
                  </a:schemeClr>
                </a:solidFill>
              </a:rPr>
              <a:t>DRAFT</a:t>
            </a:r>
            <a:endParaRPr lang="en-GB" sz="7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R:\BizDev\04 Marketing Material\12 Hi Res Images\IMGP0931.jpg"/>
          <p:cNvPicPr>
            <a:picLocks noChangeAspect="1" noChangeArrowheads="1"/>
          </p:cNvPicPr>
          <p:nvPr userDrawn="1"/>
        </p:nvPicPr>
        <p:blipFill>
          <a:blip r:embed="rId4" cstate="print"/>
          <a:srcRect t="31866" r="27245" b="13191"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425288"/>
            <a:ext cx="9144000" cy="9137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7728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8217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lloon.jpg"/>
          <p:cNvPicPr>
            <a:picLocks noChangeAspect="1"/>
          </p:cNvPicPr>
          <p:nvPr userDrawn="1"/>
        </p:nvPicPr>
        <p:blipFill>
          <a:blip r:embed="rId11" cstate="print">
            <a:lum bright="2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4145" r="34145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0" y="425288"/>
            <a:ext cx="9144000" cy="9137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15816" y="274638"/>
            <a:ext cx="577098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61945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lloon.jpg"/>
          <p:cNvPicPr>
            <a:picLocks noChangeAspect="1"/>
          </p:cNvPicPr>
          <p:nvPr userDrawn="1"/>
        </p:nvPicPr>
        <p:blipFill>
          <a:blip r:embed="rId11" cstate="print">
            <a:lum bright="2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4145" r="34145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0" y="425288"/>
            <a:ext cx="9144000" cy="9137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15816" y="274638"/>
            <a:ext cx="577098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40470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lloon.jpg"/>
          <p:cNvPicPr>
            <a:picLocks noChangeAspect="1"/>
          </p:cNvPicPr>
          <p:nvPr userDrawn="1"/>
        </p:nvPicPr>
        <p:blipFill>
          <a:blip r:embed="rId11" cstate="print">
            <a:lum bright="2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4145" r="34145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0" y="425288"/>
            <a:ext cx="9144000" cy="9137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15816" y="274638"/>
            <a:ext cx="577098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09/12/2015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78969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6.xml"/><Relationship Id="rId1" Type="http://schemas.openxmlformats.org/officeDocument/2006/relationships/tags" Target="../tags/tag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5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2132856"/>
            <a:ext cx="8640960" cy="1470025"/>
          </a:xfrm>
        </p:spPr>
        <p:txBody>
          <a:bodyPr>
            <a:normAutofit/>
          </a:bodyPr>
          <a:lstStyle/>
          <a:p>
            <a:r>
              <a:rPr lang="en-GB" dirty="0" smtClean="0"/>
              <a:t>Turbine Performance Prediction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429000"/>
            <a:ext cx="8640960" cy="1752600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Power Curve Working Group</a:t>
            </a:r>
          </a:p>
          <a:p>
            <a:r>
              <a:rPr lang="en-GB" sz="2400" dirty="0" smtClean="0">
                <a:solidFill>
                  <a:schemeClr val="tx1"/>
                </a:solidFill>
              </a:rPr>
              <a:t>9 December 2015</a:t>
            </a:r>
          </a:p>
          <a:p>
            <a:r>
              <a:rPr lang="en-GB" sz="2400" i="1" dirty="0" smtClean="0">
                <a:solidFill>
                  <a:schemeClr val="tx1"/>
                </a:solidFill>
              </a:rPr>
              <a:t>Neil Atkinson, </a:t>
            </a:r>
            <a:r>
              <a:rPr lang="en-GB" sz="2400" dirty="0" smtClean="0">
                <a:solidFill>
                  <a:schemeClr val="tx1"/>
                </a:solidFill>
              </a:rPr>
              <a:t>Matthew Colls</a:t>
            </a:r>
            <a:r>
              <a:rPr lang="en-GB" sz="2400" i="1" dirty="0" smtClean="0">
                <a:solidFill>
                  <a:schemeClr val="tx1"/>
                </a:solidFill>
              </a:rPr>
              <a:t>, Joel Manning</a:t>
            </a:r>
            <a:endParaRPr lang="en-GB" sz="2400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Turbine - no sections" descr="zoomed_blade_discre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628800"/>
            <a:ext cx="10331624" cy="4922142"/>
          </a:xfrm>
          <a:prstGeom prst="rect">
            <a:avLst/>
          </a:prstGeom>
        </p:spPr>
      </p:pic>
      <p:grpSp>
        <p:nvGrpSpPr>
          <p:cNvPr id="412" name="Group 411"/>
          <p:cNvGrpSpPr/>
          <p:nvPr/>
        </p:nvGrpSpPr>
        <p:grpSpPr>
          <a:xfrm>
            <a:off x="2862902" y="3933056"/>
            <a:ext cx="864096" cy="736575"/>
            <a:chOff x="1691680" y="3933056"/>
            <a:chExt cx="864096" cy="736575"/>
          </a:xfrm>
        </p:grpSpPr>
        <p:grpSp>
          <p:nvGrpSpPr>
            <p:cNvPr id="22" name="Group 21"/>
            <p:cNvGrpSpPr/>
            <p:nvPr/>
          </p:nvGrpSpPr>
          <p:grpSpPr>
            <a:xfrm>
              <a:off x="1835696" y="4221088"/>
              <a:ext cx="432048" cy="448543"/>
              <a:chOff x="1907704" y="4293096"/>
              <a:chExt cx="432048" cy="448543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V="1">
                <a:off x="1972246" y="4437112"/>
                <a:ext cx="151482" cy="304527"/>
              </a:xfrm>
              <a:prstGeom prst="straightConnector1">
                <a:avLst/>
              </a:prstGeom>
              <a:ln w="41275" cmpd="sng">
                <a:solidFill>
                  <a:srgbClr val="FF000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907704" y="4293096"/>
                <a:ext cx="72008" cy="432048"/>
              </a:xfrm>
              <a:prstGeom prst="straightConnector1">
                <a:avLst/>
              </a:prstGeom>
              <a:ln w="41275" cmpd="sng">
                <a:solidFill>
                  <a:srgbClr val="FF000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1979712" y="4653136"/>
                <a:ext cx="360040" cy="72008"/>
              </a:xfrm>
              <a:prstGeom prst="straightConnector1">
                <a:avLst/>
              </a:prstGeom>
              <a:ln w="41275" cmpd="sng">
                <a:solidFill>
                  <a:srgbClr val="FF000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1691680" y="3933056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u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79712" y="4077072"/>
              <a:ext cx="360040" cy="377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v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195736" y="4293096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</a:rPr>
                <a:t>w</a:t>
              </a:r>
              <a:endParaRPr lang="en-GB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Theoretical: Model Description</a:t>
            </a:r>
            <a:endParaRPr lang="en-GB" dirty="0"/>
          </a:p>
        </p:txBody>
      </p:sp>
      <p:sp>
        <p:nvSpPr>
          <p:cNvPr id="106" name="Content Placeholder 2"/>
          <p:cNvSpPr txBox="1">
            <a:spLocks/>
          </p:cNvSpPr>
          <p:nvPr/>
        </p:nvSpPr>
        <p:spPr>
          <a:xfrm>
            <a:off x="467544" y="1746868"/>
            <a:ext cx="6984776" cy="25462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venir LT 45 Book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LT 45 Book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LT 45 Book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LT 45 Book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LT 45 Book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GB" sz="2800" dirty="0" smtClean="0">
                <a:solidFill>
                  <a:prstClr val="black"/>
                </a:solidFill>
              </a:rPr>
              <a:t>Simplified blade element approach</a:t>
            </a:r>
          </a:p>
          <a:p>
            <a:pPr marL="285750" indent="-285750"/>
            <a:r>
              <a:rPr lang="en-GB" sz="2800" dirty="0" smtClean="0">
                <a:solidFill>
                  <a:prstClr val="black"/>
                </a:solidFill>
              </a:rPr>
              <a:t>Calculate torque for each blade section</a:t>
            </a:r>
          </a:p>
          <a:p>
            <a:pPr marL="285750" indent="-285750"/>
            <a:r>
              <a:rPr lang="en-GB" sz="2800" dirty="0" smtClean="0">
                <a:solidFill>
                  <a:prstClr val="black"/>
                </a:solidFill>
              </a:rPr>
              <a:t>Torque/RPM control loop</a:t>
            </a:r>
          </a:p>
          <a:p>
            <a:pPr marL="285750" indent="-285750"/>
            <a:r>
              <a:rPr lang="en-GB" sz="2800" dirty="0" smtClean="0">
                <a:solidFill>
                  <a:prstClr val="black"/>
                </a:solidFill>
              </a:rPr>
              <a:t>Any </a:t>
            </a:r>
            <a:r>
              <a:rPr lang="en-GB" sz="2800" dirty="0" smtClean="0">
                <a:solidFill>
                  <a:prstClr val="black"/>
                </a:solidFill>
              </a:rPr>
              <a:t>arbitrary input wind </a:t>
            </a:r>
            <a:r>
              <a:rPr lang="en-GB" sz="2800" dirty="0" smtClean="0">
                <a:solidFill>
                  <a:prstClr val="black"/>
                </a:solidFill>
              </a:rPr>
              <a:t>conditions</a:t>
            </a:r>
          </a:p>
          <a:p>
            <a:pPr marL="285750" indent="-285750"/>
            <a:r>
              <a:rPr lang="en-GB" sz="2800" dirty="0" smtClean="0">
                <a:solidFill>
                  <a:prstClr val="black"/>
                </a:solidFill>
              </a:rPr>
              <a:t>Calculate </a:t>
            </a:r>
            <a:r>
              <a:rPr lang="en-GB" sz="2800" dirty="0" smtClean="0">
                <a:solidFill>
                  <a:prstClr val="black"/>
                </a:solidFill>
              </a:rPr>
              <a:t>variation in power output from ideal conditions</a:t>
            </a:r>
          </a:p>
          <a:p>
            <a:endParaRPr lang="en-GB" sz="1800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1390227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– Power Curve</a:t>
            </a:r>
            <a:endParaRPr lang="en-GB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484784"/>
            <a:ext cx="7992888" cy="5190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11"/>
          <p:cNvGrpSpPr/>
          <p:nvPr/>
        </p:nvGrpSpPr>
        <p:grpSpPr>
          <a:xfrm>
            <a:off x="2339752" y="2708920"/>
            <a:ext cx="2952328" cy="1323439"/>
            <a:chOff x="6300192" y="3717032"/>
            <a:chExt cx="2952328" cy="1323439"/>
          </a:xfrm>
        </p:grpSpPr>
        <p:sp>
          <p:nvSpPr>
            <p:cNvPr id="9" name="TextBox 8"/>
            <p:cNvSpPr txBox="1"/>
            <p:nvPr/>
          </p:nvSpPr>
          <p:spPr>
            <a:xfrm>
              <a:off x="6300192" y="3717032"/>
              <a:ext cx="1944216" cy="13234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 smtClean="0">
                  <a:latin typeface="Avenir LT 45 Book" pitchFamily="2" charset="0"/>
                </a:rPr>
                <a:t>Gap is due to inefficiencies missing from the model</a:t>
              </a:r>
              <a:endParaRPr lang="en-GB" sz="2000" dirty="0">
                <a:latin typeface="Avenir LT 45 Book" pitchFamily="2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244408" y="4221088"/>
              <a:ext cx="1008112" cy="23954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0"/>
          <p:cNvGrpSpPr/>
          <p:nvPr/>
        </p:nvGrpSpPr>
        <p:grpSpPr>
          <a:xfrm>
            <a:off x="5508104" y="1772816"/>
            <a:ext cx="2736304" cy="2220054"/>
            <a:chOff x="5508104" y="1772816"/>
            <a:chExt cx="2736304" cy="2220054"/>
          </a:xfrm>
        </p:grpSpPr>
        <p:sp>
          <p:nvSpPr>
            <p:cNvPr id="16" name="TextBox 15"/>
            <p:cNvSpPr txBox="1"/>
            <p:nvPr/>
          </p:nvSpPr>
          <p:spPr>
            <a:xfrm>
              <a:off x="5796136" y="3284984"/>
              <a:ext cx="2448272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 smtClean="0">
                  <a:latin typeface="Avenir LT 45 Book" pitchFamily="2" charset="0"/>
                </a:rPr>
                <a:t>No consideration of pitch variation</a:t>
              </a:r>
              <a:endParaRPr lang="en-GB" sz="2000" dirty="0">
                <a:latin typeface="Avenir LT 45 Book" pitchFamily="2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5508104" y="1772816"/>
              <a:ext cx="1512168" cy="151216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Theoretical: Yaw Error Results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00808"/>
            <a:ext cx="8629550" cy="4792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5214884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Theoretical: Shear Variation Results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1340768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Avenir LT 45 Book" pitchFamily="2" charset="0"/>
              </a:rPr>
              <a:t>6 m/s</a:t>
            </a:r>
            <a:endParaRPr lang="en-GB" sz="2800" dirty="0">
              <a:latin typeface="Avenir LT 45 Book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4221088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Avenir LT 45 Book" pitchFamily="2" charset="0"/>
              </a:rPr>
              <a:t>8 m/s</a:t>
            </a:r>
            <a:endParaRPr lang="en-GB" sz="2800" dirty="0">
              <a:latin typeface="Avenir LT 45 Book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9792" y="1395866"/>
            <a:ext cx="4781899" cy="27532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02226" y="4234732"/>
            <a:ext cx="4779465" cy="25602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Next Steps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514116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40000"/>
              </a:lnSpc>
              <a:spcBef>
                <a:spcPts val="1500"/>
              </a:spcBef>
            </a:pPr>
            <a:r>
              <a:rPr lang="en-GB" sz="4000" dirty="0" smtClean="0"/>
              <a:t>What about </a:t>
            </a:r>
            <a:r>
              <a:rPr lang="en-GB" sz="4000" dirty="0" smtClean="0"/>
              <a:t>turbulence and wind speed axes?</a:t>
            </a:r>
            <a:endParaRPr lang="en-GB" sz="4000" dirty="0" smtClean="0"/>
          </a:p>
          <a:p>
            <a:pPr>
              <a:lnSpc>
                <a:spcPct val="140000"/>
              </a:lnSpc>
              <a:spcBef>
                <a:spcPts val="1500"/>
              </a:spcBef>
            </a:pPr>
            <a:r>
              <a:rPr lang="en-GB" sz="4000" dirty="0" smtClean="0"/>
              <a:t>Combining observation and simulation</a:t>
            </a:r>
          </a:p>
          <a:p>
            <a:pPr>
              <a:lnSpc>
                <a:spcPct val="140000"/>
              </a:lnSpc>
              <a:spcBef>
                <a:spcPts val="1500"/>
              </a:spcBef>
            </a:pPr>
            <a:r>
              <a:rPr lang="en-GB" sz="4000" dirty="0" smtClean="0"/>
              <a:t>Tie back to </a:t>
            </a:r>
            <a:r>
              <a:rPr lang="en-GB" sz="4000" dirty="0" smtClean="0"/>
              <a:t>PCWG process, and consensus contribution.</a:t>
            </a:r>
            <a:endParaRPr lang="en-GB" sz="40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Straight Connector 226"/>
          <p:cNvCxnSpPr/>
          <p:nvPr/>
        </p:nvCxnSpPr>
        <p:spPr>
          <a:xfrm>
            <a:off x="5908825" y="1556792"/>
            <a:ext cx="39167" cy="50405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103595" y="1556792"/>
            <a:ext cx="28245" cy="50405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274638"/>
            <a:ext cx="6588224" cy="1143000"/>
          </a:xfrm>
        </p:spPr>
        <p:txBody>
          <a:bodyPr>
            <a:normAutofit/>
          </a:bodyPr>
          <a:lstStyle/>
          <a:p>
            <a:r>
              <a:rPr lang="en-GB" sz="3200" dirty="0" smtClean="0"/>
              <a:t>Conclusions</a:t>
            </a:r>
            <a:endParaRPr lang="en-GB" sz="3200" dirty="0"/>
          </a:p>
        </p:txBody>
      </p:sp>
      <p:sp>
        <p:nvSpPr>
          <p:cNvPr id="15" name="Rounded Rectangle 14"/>
          <p:cNvSpPr/>
          <p:nvPr/>
        </p:nvSpPr>
        <p:spPr>
          <a:xfrm>
            <a:off x="854597" y="2873052"/>
            <a:ext cx="151216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prstClr val="white"/>
                </a:solidFill>
              </a:rPr>
              <a:t>Turbulence intensity</a:t>
            </a:r>
            <a:endParaRPr lang="en-GB" sz="2000" dirty="0">
              <a:solidFill>
                <a:prstClr val="white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872858" y="3804169"/>
            <a:ext cx="1512168" cy="676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prstClr val="white"/>
                </a:solidFill>
              </a:rPr>
              <a:t>Normalised wind speed</a:t>
            </a:r>
            <a:endParaRPr lang="en-GB" sz="2000" dirty="0">
              <a:solidFill>
                <a:prstClr val="white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872858" y="4763718"/>
            <a:ext cx="1509587" cy="632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prstClr val="white"/>
                </a:solidFill>
              </a:rPr>
              <a:t>Rotor wind speed ratio</a:t>
            </a:r>
            <a:endParaRPr lang="en-GB" sz="2000" dirty="0">
              <a:solidFill>
                <a:prstClr val="white"/>
              </a:solidFill>
            </a:endParaRPr>
          </a:p>
        </p:txBody>
      </p:sp>
      <p:sp>
        <p:nvSpPr>
          <p:cNvPr id="45" name="Right Arrow 44"/>
          <p:cNvSpPr/>
          <p:nvPr/>
        </p:nvSpPr>
        <p:spPr>
          <a:xfrm>
            <a:off x="5626941" y="3867361"/>
            <a:ext cx="723693" cy="4846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713018" y="3480963"/>
            <a:ext cx="1735968" cy="12574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prstClr val="white"/>
                </a:solidFill>
              </a:rPr>
              <a:t>Improved turbine performance estimates</a:t>
            </a:r>
            <a:endParaRPr lang="en-GB" sz="2000" dirty="0">
              <a:solidFill>
                <a:prstClr val="white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2831696" y="3870171"/>
            <a:ext cx="723693" cy="4846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89592" y="1594908"/>
            <a:ext cx="24494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prstClr val="black"/>
                </a:solidFill>
                <a:latin typeface="Avenir LT 45 Book" panose="02000503020000020003" pitchFamily="2" charset="0"/>
              </a:rPr>
              <a:t>Site measurements</a:t>
            </a:r>
          </a:p>
          <a:p>
            <a:pPr algn="ctr"/>
            <a:r>
              <a:rPr lang="en-GB" sz="2000" dirty="0" smtClean="0">
                <a:solidFill>
                  <a:prstClr val="black"/>
                </a:solidFill>
                <a:latin typeface="Avenir LT 45 Book" panose="02000503020000020003" pitchFamily="2" charset="0"/>
              </a:rPr>
              <a:t>or</a:t>
            </a:r>
          </a:p>
          <a:p>
            <a:pPr algn="ctr"/>
            <a:r>
              <a:rPr lang="en-GB" sz="2000" dirty="0" smtClean="0">
                <a:solidFill>
                  <a:prstClr val="black"/>
                </a:solidFill>
                <a:latin typeface="Avenir LT 45 Book" panose="02000503020000020003" pitchFamily="2" charset="0"/>
              </a:rPr>
              <a:t>CFD wind field</a:t>
            </a:r>
            <a:endParaRPr lang="en-GB" sz="2000" dirty="0">
              <a:solidFill>
                <a:prstClr val="black"/>
              </a:solidFill>
              <a:latin typeface="Avenir LT 45 Book" panose="02000503020000020003" pitchFamily="2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3275856" y="1591445"/>
            <a:ext cx="2466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prstClr val="black"/>
                </a:solidFill>
                <a:latin typeface="Avenir LT 45 Book" panose="02000503020000020003" pitchFamily="2" charset="0"/>
              </a:rPr>
              <a:t>Composite performance model</a:t>
            </a:r>
            <a:endParaRPr lang="en-GB" sz="2000" dirty="0">
              <a:solidFill>
                <a:prstClr val="black"/>
              </a:solidFill>
              <a:latin typeface="Avenir LT 45 Book" panose="02000503020000020003" pitchFamily="2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6300192" y="1409022"/>
            <a:ext cx="2494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prstClr val="black"/>
                </a:solidFill>
                <a:latin typeface="Avenir LT 45 Book" panose="02000503020000020003" pitchFamily="2" charset="0"/>
              </a:rPr>
              <a:t>Pre-construction energy yield assessment</a:t>
            </a:r>
            <a:endParaRPr lang="en-GB" sz="2000" dirty="0">
              <a:solidFill>
                <a:prstClr val="black"/>
              </a:solidFill>
              <a:latin typeface="Avenir LT 45 Book" panose="02000503020000020003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706425" y="2424685"/>
            <a:ext cx="1595817" cy="1440160"/>
            <a:chOff x="3679549" y="2299331"/>
            <a:chExt cx="1595817" cy="1440160"/>
          </a:xfrm>
        </p:grpSpPr>
        <p:sp>
          <p:nvSpPr>
            <p:cNvPr id="26" name="Cube 25"/>
            <p:cNvSpPr/>
            <p:nvPr/>
          </p:nvSpPr>
          <p:spPr>
            <a:xfrm>
              <a:off x="3824681" y="2299331"/>
              <a:ext cx="1450685" cy="1440160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79549" y="2862288"/>
              <a:ext cx="14063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prstClr val="black"/>
                  </a:solidFill>
                  <a:latin typeface="Avenir LT 45 Book" panose="02000503020000020003" pitchFamily="2" charset="0"/>
                </a:rPr>
                <a:t>Turbine performance </a:t>
              </a:r>
              <a:r>
                <a:rPr lang="en-GB" sz="1400" b="1" dirty="0" err="1" smtClean="0">
                  <a:solidFill>
                    <a:prstClr val="black"/>
                  </a:solidFill>
                  <a:latin typeface="Avenir LT 45 Book" panose="02000503020000020003" pitchFamily="2" charset="0"/>
                </a:rPr>
                <a:t>matri</a:t>
              </a:r>
              <a:r>
                <a:rPr lang="en-GB" sz="1400" b="1" dirty="0" smtClean="0">
                  <a:solidFill>
                    <a:prstClr val="black"/>
                  </a:solidFill>
                  <a:latin typeface="Avenir LT 45 Book" panose="02000503020000020003" pitchFamily="2" charset="0"/>
                </a:rPr>
                <a:t>(x/</a:t>
              </a:r>
              <a:r>
                <a:rPr lang="en-GB" sz="1400" b="1" dirty="0" err="1" smtClean="0">
                  <a:solidFill>
                    <a:prstClr val="black"/>
                  </a:solidFill>
                  <a:latin typeface="Avenir LT 45 Book" panose="02000503020000020003" pitchFamily="2" charset="0"/>
                </a:rPr>
                <a:t>ces</a:t>
              </a:r>
              <a:r>
                <a:rPr lang="en-GB" sz="1400" b="1" dirty="0" smtClean="0">
                  <a:solidFill>
                    <a:prstClr val="black"/>
                  </a:solidFill>
                  <a:latin typeface="Avenir LT 45 Book" panose="02000503020000020003" pitchFamily="2" charset="0"/>
                </a:rPr>
                <a:t>)</a:t>
              </a:r>
              <a:endParaRPr lang="en-GB" sz="1400" b="1" dirty="0">
                <a:solidFill>
                  <a:prstClr val="black"/>
                </a:solidFill>
                <a:latin typeface="Avenir LT 45 Book" panose="02000503020000020003" pitchFamily="2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3623865" y="5997659"/>
            <a:ext cx="18983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b="1" dirty="0" smtClean="0">
                <a:latin typeface="Avenir LT 45 Book" panose="02000503020000020003" pitchFamily="2" charset="0"/>
              </a:rPr>
              <a:t>Simple theoretical turbine model</a:t>
            </a:r>
            <a:endParaRPr lang="en-GB" sz="1400" b="1" dirty="0">
              <a:latin typeface="Avenir LT 45 Book" panose="02000503020000020003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27" y="4251267"/>
            <a:ext cx="3479803" cy="165783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301639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8" grpId="0" animBg="1"/>
      <p:bldP spid="42" grpId="0" animBg="1"/>
      <p:bldP spid="45" grpId="0" animBg="1"/>
      <p:bldP spid="55" grpId="0" animBg="1"/>
      <p:bldP spid="9" grpId="0" animBg="1"/>
      <p:bldP spid="57" grpId="0"/>
      <p:bldP spid="224" grpId="0"/>
      <p:bldP spid="22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556793"/>
            <a:ext cx="8280920" cy="4896543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en-GB" dirty="0" smtClean="0"/>
          </a:p>
          <a:p>
            <a:pPr lvl="1">
              <a:buNone/>
            </a:pPr>
            <a:endParaRPr lang="en-GB" dirty="0"/>
          </a:p>
          <a:p>
            <a:pPr lvl="1" algn="ctr">
              <a:buNone/>
            </a:pPr>
            <a:r>
              <a:rPr lang="en-GB" dirty="0" smtClean="0"/>
              <a:t>Free analysis* if you share your </a:t>
            </a:r>
            <a:r>
              <a:rPr lang="en-GB" dirty="0" smtClean="0"/>
              <a:t>raw power curve test </a:t>
            </a:r>
            <a:r>
              <a:rPr lang="en-GB" dirty="0" smtClean="0"/>
              <a:t>data with us!</a:t>
            </a:r>
          </a:p>
          <a:p>
            <a:pPr lvl="1" algn="ctr">
              <a:buNone/>
            </a:pPr>
            <a:endParaRPr lang="en-GB" dirty="0" smtClean="0"/>
          </a:p>
          <a:p>
            <a:pPr lvl="1" algn="ctr">
              <a:buNone/>
            </a:pPr>
            <a:r>
              <a:rPr lang="en-GB" dirty="0" smtClean="0"/>
              <a:t>matthew.colls@prevailinganalysis.com</a:t>
            </a:r>
          </a:p>
          <a:p>
            <a:pPr lvl="1" algn="ctr">
              <a:buNone/>
            </a:pPr>
            <a:r>
              <a:rPr lang="en-GB" dirty="0" smtClean="0"/>
              <a:t>www.prevailinganalysis.com</a:t>
            </a:r>
          </a:p>
          <a:p>
            <a:pPr lvl="1" algn="ctr">
              <a:buNone/>
            </a:pPr>
            <a:endParaRPr lang="en-GB" dirty="0" smtClean="0"/>
          </a:p>
          <a:p>
            <a:pPr lvl="1" algn="ctr">
              <a:buNone/>
            </a:pPr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9792" y="332656"/>
            <a:ext cx="6120680" cy="1143000"/>
          </a:xfrm>
        </p:spPr>
        <p:txBody>
          <a:bodyPr>
            <a:normAutofit/>
          </a:bodyPr>
          <a:lstStyle/>
          <a:p>
            <a:r>
              <a:rPr lang="en-GB" sz="3200" dirty="0" smtClean="0"/>
              <a:t>Thank </a:t>
            </a:r>
            <a:r>
              <a:rPr lang="en-GB" sz="3200" dirty="0" smtClean="0"/>
              <a:t>you</a:t>
            </a:r>
            <a:endParaRPr lang="en-GB" sz="32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924944"/>
            <a:ext cx="8676456" cy="3301827"/>
          </a:xfrm>
        </p:spPr>
        <p:txBody>
          <a:bodyPr/>
          <a:lstStyle/>
          <a:p>
            <a:r>
              <a:rPr lang="en-GB" sz="2800" dirty="0" smtClean="0"/>
              <a:t>Wind farm analysis specialists</a:t>
            </a:r>
          </a:p>
          <a:p>
            <a:r>
              <a:rPr lang="en-GB" sz="2800" dirty="0" smtClean="0"/>
              <a:t>1000+ wind farms analysed in 20 countries</a:t>
            </a:r>
          </a:p>
          <a:p>
            <a:r>
              <a:rPr lang="en-GB" sz="2800" dirty="0" smtClean="0"/>
              <a:t>Clients: developers, investors and owners</a:t>
            </a:r>
          </a:p>
          <a:p>
            <a:r>
              <a:rPr lang="en-GB" sz="2800" dirty="0" smtClean="0"/>
              <a:t>Pre-construction and operational wind farms</a:t>
            </a:r>
          </a:p>
          <a:p>
            <a:r>
              <a:rPr lang="en-GB" sz="2800" dirty="0" smtClean="0"/>
              <a:t>18 staff based in UK, Germany and USA</a:t>
            </a:r>
          </a:p>
          <a:p>
            <a:endParaRPr lang="en-GB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27784" y="260648"/>
            <a:ext cx="61206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GB" sz="3200" dirty="0" smtClean="0">
                <a:solidFill>
                  <a:prstClr val="black"/>
                </a:solidFill>
                <a:latin typeface="Avenir LT 65 Medium" pitchFamily="2" charset="0"/>
              </a:rPr>
              <a:t>About Prevailing</a:t>
            </a:r>
            <a:endParaRPr lang="en-GB" sz="3200" dirty="0">
              <a:solidFill>
                <a:prstClr val="black"/>
              </a:solidFill>
              <a:latin typeface="Avenir LT 65 Medium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160122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784" y="260648"/>
            <a:ext cx="6120680" cy="1143000"/>
          </a:xfrm>
        </p:spPr>
        <p:txBody>
          <a:bodyPr>
            <a:normAutofit/>
          </a:bodyPr>
          <a:lstStyle/>
          <a:p>
            <a:r>
              <a:rPr lang="en-GB" sz="3200" dirty="0" smtClean="0"/>
              <a:t>Context</a:t>
            </a:r>
            <a:endParaRPr lang="en-GB" sz="3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23528" y="1484784"/>
            <a:ext cx="5400600" cy="53732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venir LT 45 Book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LT 45 Book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LT 45 Book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LT 45 Book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LT 45 Book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Parameterised models </a:t>
            </a:r>
            <a:r>
              <a:rPr lang="en-GB" dirty="0" smtClean="0"/>
              <a:t>are inherently limited by the parameter choice.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More parameters is one answer, </a:t>
            </a:r>
            <a:r>
              <a:rPr lang="en-GB" dirty="0" smtClean="0"/>
              <a:t>but the matrix can get thin.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What if we attempt to simulate turbine performance more directly?</a:t>
            </a:r>
          </a:p>
          <a:p>
            <a:endParaRPr lang="en-GB" dirty="0" smtClean="0"/>
          </a:p>
          <a:p>
            <a:r>
              <a:rPr lang="en-GB" dirty="0" smtClean="0"/>
              <a:t>Increasingly relevant as conditions are better known (</a:t>
            </a:r>
            <a:r>
              <a:rPr lang="en-GB" dirty="0" err="1" smtClean="0"/>
              <a:t>LiDAR</a:t>
            </a:r>
            <a:r>
              <a:rPr lang="en-GB" dirty="0" smtClean="0"/>
              <a:t>, CFD etc.)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24000" y="3348000"/>
            <a:ext cx="3996000" cy="3663280"/>
          </a:xfrm>
          <a:prstGeom prst="rect">
            <a:avLst/>
          </a:prstGeom>
          <a:blipFill>
            <a:blip r:embed="rId4" cstate="print"/>
            <a:srcRect/>
            <a:stretch>
              <a:fillRect l="-32433" t="-613" r="-44172" b="613"/>
            </a:stretch>
          </a:blip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41784768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Two parallel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204864"/>
            <a:ext cx="8352928" cy="465313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800" b="1" dirty="0" smtClean="0"/>
              <a:t>Empirical:</a:t>
            </a:r>
            <a:r>
              <a:rPr lang="en-GB" sz="2800" dirty="0" smtClean="0"/>
              <a:t> Performance matrix based on power performance test data</a:t>
            </a:r>
            <a:endParaRPr lang="en-GB" sz="1600" dirty="0"/>
          </a:p>
          <a:p>
            <a:pPr marL="514350" indent="-514350">
              <a:buFont typeface="+mj-lt"/>
              <a:buAutoNum type="arabicPeriod"/>
            </a:pPr>
            <a:endParaRPr lang="en-GB" sz="1600" baseline="30000" dirty="0"/>
          </a:p>
          <a:p>
            <a:pPr marL="514350" indent="-514350">
              <a:buFont typeface="+mj-lt"/>
              <a:buAutoNum type="arabicPeriod"/>
            </a:pPr>
            <a:endParaRPr lang="en-GB" sz="1600" dirty="0" smtClean="0"/>
          </a:p>
          <a:p>
            <a:pPr marL="514350" indent="-514350">
              <a:buFont typeface="+mj-lt"/>
              <a:buAutoNum type="arabicPeriod"/>
            </a:pP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GB" sz="2800" b="1" dirty="0" smtClean="0"/>
              <a:t>Theoretical: </a:t>
            </a:r>
            <a:r>
              <a:rPr lang="en-GB" sz="2800" dirty="0" smtClean="0"/>
              <a:t>Simple blade element model of a wind turbine. </a:t>
            </a:r>
          </a:p>
          <a:p>
            <a:endParaRPr lang="en-GB" sz="2800" dirty="0" smtClean="0"/>
          </a:p>
          <a:p>
            <a:endParaRPr lang="en-GB" sz="2800" dirty="0" smtClean="0"/>
          </a:p>
          <a:p>
            <a:pPr marL="0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="" xmlns:p14="http://schemas.microsoft.com/office/powerpoint/2010/main" val="13935820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Empirical: Choice </a:t>
            </a:r>
            <a:r>
              <a:rPr lang="en-GB" sz="3200" dirty="0"/>
              <a:t>of binning parameters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71062" y="2087819"/>
            <a:ext cx="4993026" cy="3888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spcBef>
                <a:spcPct val="20000"/>
              </a:spcBef>
              <a:defRPr/>
            </a:pPr>
            <a:endParaRPr lang="en-GB" sz="3200" dirty="0" smtClean="0">
              <a:solidFill>
                <a:prstClr val="black"/>
              </a:solidFill>
              <a:latin typeface="Avenir LT 45 Book" pitchFamily="2" charset="0"/>
            </a:endParaRP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GB" sz="3200" dirty="0" smtClean="0">
                <a:solidFill>
                  <a:prstClr val="black"/>
                </a:solidFill>
                <a:latin typeface="Avenir LT 45 Book" pitchFamily="2" charset="0"/>
              </a:rPr>
              <a:t>Turbulence intensity</a:t>
            </a: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endParaRPr lang="en-GB" sz="3200" dirty="0" smtClean="0">
              <a:solidFill>
                <a:prstClr val="black"/>
              </a:solidFill>
              <a:latin typeface="Avenir LT 45 Book" pitchFamily="2" charset="0"/>
            </a:endParaRP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GB" sz="3200" dirty="0" smtClean="0">
                <a:solidFill>
                  <a:prstClr val="black"/>
                </a:solidFill>
                <a:latin typeface="Avenir LT 45 Book" pitchFamily="2" charset="0"/>
              </a:rPr>
              <a:t>Rotor wind speed ratio</a:t>
            </a:r>
            <a:br>
              <a:rPr lang="en-GB" sz="3200" dirty="0" smtClean="0">
                <a:solidFill>
                  <a:prstClr val="black"/>
                </a:solidFill>
                <a:latin typeface="Avenir LT 45 Book" pitchFamily="2" charset="0"/>
              </a:rPr>
            </a:br>
            <a:r>
              <a:rPr lang="en-GB" sz="3200" dirty="0" smtClean="0">
                <a:solidFill>
                  <a:prstClr val="black"/>
                </a:solidFill>
                <a:latin typeface="Avenir LT 45 Book" pitchFamily="2" charset="0"/>
              </a:rPr>
              <a:t>(actually across ¾ diameter) </a:t>
            </a: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endParaRPr lang="en-GB" sz="3200" dirty="0" smtClean="0">
              <a:solidFill>
                <a:prstClr val="black"/>
              </a:solidFill>
              <a:latin typeface="Avenir LT 45 Book" pitchFamily="2" charset="0"/>
            </a:endParaRP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GB" sz="3200" dirty="0" smtClean="0">
                <a:solidFill>
                  <a:prstClr val="black"/>
                </a:solidFill>
                <a:latin typeface="Avenir LT 45 Book" pitchFamily="2" charset="0"/>
              </a:rPr>
              <a:t>Normalised wind </a:t>
            </a:r>
            <a:r>
              <a:rPr lang="en-GB" sz="3200" dirty="0">
                <a:solidFill>
                  <a:prstClr val="black"/>
                </a:solidFill>
                <a:latin typeface="Avenir LT 45 Book" pitchFamily="2" charset="0"/>
              </a:rPr>
              <a:t>speed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  <a:defRPr/>
            </a:pPr>
            <a:endParaRPr lang="en-GB" sz="2400" dirty="0" smtClean="0">
              <a:solidFill>
                <a:prstClr val="black"/>
              </a:solidFill>
              <a:latin typeface="Avenir LT 45 Book" pitchFamily="2" charset="0"/>
            </a:endParaRPr>
          </a:p>
          <a:p>
            <a:pPr>
              <a:spcBef>
                <a:spcPct val="20000"/>
              </a:spcBef>
            </a:pPr>
            <a:endParaRPr lang="en-GB" sz="2800" dirty="0" smtClean="0">
              <a:solidFill>
                <a:prstClr val="black"/>
              </a:solidFill>
              <a:latin typeface="Avenir LT 45 Book" pitchFamily="2" charset="0"/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  <a:defRPr/>
            </a:pPr>
            <a:endParaRPr lang="en-GB" sz="2400" dirty="0" smtClean="0">
              <a:solidFill>
                <a:prstClr val="black"/>
              </a:solidFill>
              <a:latin typeface="Avenir LT 45 Book" pitchFamily="2" charset="0"/>
            </a:endParaRPr>
          </a:p>
          <a:p>
            <a:pPr marL="285750" indent="-285750">
              <a:spcBef>
                <a:spcPct val="20000"/>
              </a:spcBef>
              <a:buFont typeface="Arial" pitchFamily="34" charset="0"/>
              <a:buChar char="–"/>
            </a:pPr>
            <a:endParaRPr lang="en-GB" sz="2400" dirty="0" smtClean="0">
              <a:solidFill>
                <a:prstClr val="black"/>
              </a:solidFill>
              <a:latin typeface="Avenir LT 45 Book" pitchFamily="2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  <a:defRPr/>
            </a:pPr>
            <a:endParaRPr lang="en-GB" sz="2800" dirty="0" smtClean="0">
              <a:solidFill>
                <a:prstClr val="black"/>
              </a:solidFill>
              <a:latin typeface="Avenir LT 45 Book" pitchFamily="2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  <a:defRPr/>
            </a:pPr>
            <a:endParaRPr lang="en-GB" sz="2800" dirty="0" smtClean="0">
              <a:solidFill>
                <a:prstClr val="black"/>
              </a:solidFill>
              <a:latin typeface="Avenir LT 45 Book" pitchFamily="2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GB" sz="2800" dirty="0" smtClean="0">
              <a:solidFill>
                <a:prstClr val="black"/>
              </a:solidFill>
              <a:latin typeface="Avenir LT 45 Book" pitchFamily="2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GB" sz="2800" dirty="0" smtClean="0">
              <a:solidFill>
                <a:prstClr val="black"/>
              </a:solidFill>
              <a:latin typeface="Avenir LT 45 Book" pitchFamily="2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GB" sz="2800" dirty="0" smtClean="0">
              <a:solidFill>
                <a:prstClr val="black"/>
              </a:solidFill>
              <a:latin typeface="Avenir LT 45 Book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220072" y="2780928"/>
            <a:ext cx="4032448" cy="2502215"/>
            <a:chOff x="4860032" y="2204864"/>
            <a:chExt cx="4032448" cy="2502215"/>
          </a:xfrm>
        </p:grpSpPr>
        <p:grpSp>
          <p:nvGrpSpPr>
            <p:cNvPr id="6" name="Group 5"/>
            <p:cNvGrpSpPr/>
            <p:nvPr/>
          </p:nvGrpSpPr>
          <p:grpSpPr>
            <a:xfrm>
              <a:off x="6948264" y="2204864"/>
              <a:ext cx="1656184" cy="2502215"/>
              <a:chOff x="4860032" y="548680"/>
              <a:chExt cx="4051200" cy="612068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4860032" y="548680"/>
                <a:ext cx="4051200" cy="6120680"/>
                <a:chOff x="4067944" y="836712"/>
                <a:chExt cx="5060816" cy="5775176"/>
              </a:xfrm>
            </p:grpSpPr>
            <p:cxnSp>
              <p:nvCxnSpPr>
                <p:cNvPr id="15" name="Straight Connector 14"/>
                <p:cNvCxnSpPr/>
                <p:nvPr/>
              </p:nvCxnSpPr>
              <p:spPr>
                <a:xfrm flipH="1">
                  <a:off x="4196720" y="6453336"/>
                  <a:ext cx="4932040" cy="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4205104" y="1772816"/>
                  <a:ext cx="0" cy="468052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17" name="Chart 16"/>
                <p:cNvGraphicFramePr/>
                <p:nvPr/>
              </p:nvGraphicFramePr>
              <p:xfrm>
                <a:off x="4067944" y="836712"/>
                <a:ext cx="4620745" cy="577517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p:grpSp>
          <p:grpSp>
            <p:nvGrpSpPr>
              <p:cNvPr id="11" name="Group 10"/>
              <p:cNvGrpSpPr/>
              <p:nvPr/>
            </p:nvGrpSpPr>
            <p:grpSpPr>
              <a:xfrm>
                <a:off x="7884368" y="2852936"/>
                <a:ext cx="576064" cy="3600400"/>
                <a:chOff x="7884368" y="2852936"/>
                <a:chExt cx="576064" cy="3312368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7884368" y="2852936"/>
                  <a:ext cx="576064" cy="2880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8172400" y="3140968"/>
                  <a:ext cx="144016" cy="302433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7812360" y="1628800"/>
                <a:ext cx="81960" cy="273630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7884368" y="2204864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/>
                <a:t>U</a:t>
              </a:r>
              <a:r>
                <a:rPr lang="en-GB" baseline="-25000" dirty="0" err="1" smtClean="0"/>
                <a:t>top</a:t>
              </a:r>
              <a:endParaRPr lang="en-GB" baseline="-25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12360" y="3789040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/>
                <a:t>U</a:t>
              </a:r>
              <a:r>
                <a:rPr lang="en-GB" baseline="-25000" dirty="0" err="1" smtClean="0"/>
                <a:t>bottom</a:t>
              </a:r>
              <a:endParaRPr lang="en-GB" baseline="-25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60032" y="3429000"/>
              <a:ext cx="2026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RWSR = </a:t>
              </a:r>
              <a:r>
                <a:rPr lang="en-GB" dirty="0" err="1" smtClean="0"/>
                <a:t>U</a:t>
              </a:r>
              <a:r>
                <a:rPr lang="en-GB" baseline="-25000" dirty="0" err="1" smtClean="0"/>
                <a:t>top</a:t>
              </a:r>
              <a:r>
                <a:rPr lang="en-GB" dirty="0" smtClean="0"/>
                <a:t>/</a:t>
              </a:r>
              <a:r>
                <a:rPr lang="en-GB" dirty="0" err="1" smtClean="0"/>
                <a:t>U</a:t>
              </a:r>
              <a:r>
                <a:rPr lang="en-GB" baseline="-25000" dirty="0" err="1" smtClean="0"/>
                <a:t>bottom</a:t>
              </a:r>
              <a:endParaRPr lang="en-GB" baseline="-250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2806090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Empirical: Data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357" y="1556792"/>
            <a:ext cx="4287088" cy="9119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 smtClean="0"/>
              <a:t>Turbine power performance test data</a:t>
            </a:r>
          </a:p>
          <a:p>
            <a:endParaRPr lang="en-GB" dirty="0" smtClean="0"/>
          </a:p>
          <a:p>
            <a:endParaRPr lang="en-GB" dirty="0" smtClean="0"/>
          </a:p>
          <a:p>
            <a:pPr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Cube 3"/>
          <p:cNvSpPr/>
          <p:nvPr/>
        </p:nvSpPr>
        <p:spPr>
          <a:xfrm>
            <a:off x="5843867" y="2996952"/>
            <a:ext cx="3002399" cy="2975222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46065" y="597217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</a:rPr>
              <a:t>Normalised wind speed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4774828" y="4516275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</a:rPr>
              <a:t>Rotor wind speed ratio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8924383">
            <a:off x="5313727" y="2837135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>
                <a:solidFill>
                  <a:prstClr val="black"/>
                </a:solidFill>
              </a:rPr>
              <a:t>Turbulence intensity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6720" y="1556792"/>
            <a:ext cx="3345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prstClr val="black"/>
                </a:solidFill>
                <a:latin typeface="Avenir LT 45 Book" panose="02000503020000020003" pitchFamily="2" charset="0"/>
              </a:rPr>
              <a:t>Resulting 3D turbine performance matrix</a:t>
            </a:r>
            <a:endParaRPr lang="en-GB" sz="2400" dirty="0">
              <a:solidFill>
                <a:prstClr val="black"/>
              </a:solidFill>
              <a:latin typeface="Avenir LT 45 Book" panose="02000503020000020003" pitchFamily="2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3970766" y="4119360"/>
            <a:ext cx="1164883" cy="83325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475656" y="2636912"/>
            <a:ext cx="2160240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prstClr val="white"/>
                </a:solidFill>
              </a:rPr>
              <a:t>47 turbines</a:t>
            </a:r>
          </a:p>
          <a:p>
            <a:pPr algn="ctr"/>
            <a:r>
              <a:rPr lang="en-GB" dirty="0" smtClean="0">
                <a:solidFill>
                  <a:prstClr val="white"/>
                </a:solidFill>
              </a:rPr>
              <a:t>8 turbine types</a:t>
            </a:r>
          </a:p>
          <a:p>
            <a:pPr algn="ctr"/>
            <a:r>
              <a:rPr lang="en-GB" dirty="0" smtClean="0">
                <a:solidFill>
                  <a:prstClr val="white"/>
                </a:solidFill>
              </a:rPr>
              <a:t>4 manufacturers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498126" y="3944503"/>
            <a:ext cx="2160240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prstClr val="white"/>
                </a:solidFill>
              </a:rPr>
              <a:t>USA</a:t>
            </a:r>
          </a:p>
          <a:p>
            <a:pPr algn="ctr"/>
            <a:r>
              <a:rPr lang="en-GB" dirty="0" smtClean="0">
                <a:solidFill>
                  <a:prstClr val="white"/>
                </a:solidFill>
              </a:rPr>
              <a:t>Asia</a:t>
            </a:r>
          </a:p>
          <a:p>
            <a:pPr algn="ctr"/>
            <a:r>
              <a:rPr lang="en-GB" dirty="0" smtClean="0">
                <a:solidFill>
                  <a:prstClr val="white"/>
                </a:solidFill>
              </a:rPr>
              <a:t>Europe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493859" y="5245779"/>
            <a:ext cx="2160240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prstClr val="white"/>
                </a:solidFill>
              </a:rPr>
              <a:t>Broad range of site conditions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88615" y="3136900"/>
            <a:ext cx="1492435" cy="2667000"/>
          </a:xfrm>
          <a:prstGeom prst="rect">
            <a:avLst/>
          </a:prstGeom>
          <a:solidFill>
            <a:schemeClr val="accent2">
              <a:alpha val="61000"/>
            </a:schemeClr>
          </a:solidFill>
          <a:ln w="50800">
            <a:solidFill>
              <a:schemeClr val="accent2"/>
            </a:solidFill>
          </a:ln>
          <a:scene3d>
            <a:camera prst="orthographicFront">
              <a:rot lat="210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6920106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  <p:bldP spid="6" grpId="0"/>
      <p:bldP spid="7" grpId="0"/>
      <p:bldP spid="8" grpId="0"/>
      <p:bldP spid="16" grpId="0" animBg="1"/>
      <p:bldP spid="28" grpId="0" animBg="1"/>
      <p:bldP spid="29" grpId="0" animBg="1"/>
      <p:bldP spid="3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/>
          <p:nvPr/>
        </p:nvGrpSpPr>
        <p:grpSpPr>
          <a:xfrm>
            <a:off x="230131" y="2729091"/>
            <a:ext cx="6574117" cy="3546952"/>
            <a:chOff x="230131" y="2729091"/>
            <a:chExt cx="6574117" cy="3546952"/>
          </a:xfrm>
        </p:grpSpPr>
        <p:sp>
          <p:nvSpPr>
            <p:cNvPr id="9" name="TextBox 8"/>
            <p:cNvSpPr txBox="1"/>
            <p:nvPr/>
          </p:nvSpPr>
          <p:spPr>
            <a:xfrm rot="16200000">
              <a:off x="-1028687" y="4647894"/>
              <a:ext cx="2886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Avenir LT 45 Book" pitchFamily="2" charset="0"/>
                </a:rPr>
                <a:t>Rotor wind speed ratio</a:t>
              </a:r>
              <a:endParaRPr lang="en-GB" dirty="0">
                <a:latin typeface="Avenir LT 45 Book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07904" y="2729091"/>
              <a:ext cx="309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Avenir LT 45 Book" pitchFamily="2" charset="0"/>
                </a:rPr>
                <a:t>Turbulence intensity</a:t>
              </a:r>
              <a:endParaRPr lang="en-GB" dirty="0">
                <a:latin typeface="Avenir LT 45 Book" pitchFamily="2" charset="0"/>
              </a:endParaRPr>
            </a:p>
          </p:txBody>
        </p:sp>
      </p:grpSp>
      <p:grpSp>
        <p:nvGrpSpPr>
          <p:cNvPr id="3" name="Group 21"/>
          <p:cNvGrpSpPr/>
          <p:nvPr/>
        </p:nvGrpSpPr>
        <p:grpSpPr>
          <a:xfrm>
            <a:off x="6664266" y="1427214"/>
            <a:ext cx="2226601" cy="1618982"/>
            <a:chOff x="5364088" y="476672"/>
            <a:chExt cx="3098706" cy="2376264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64088" y="476672"/>
              <a:ext cx="3098706" cy="23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6703665" y="702221"/>
              <a:ext cx="0" cy="151216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81953690"/>
              </p:ext>
            </p:extLst>
          </p:nvPr>
        </p:nvGraphicFramePr>
        <p:xfrm>
          <a:off x="467549" y="3067762"/>
          <a:ext cx="8424936" cy="3529596"/>
        </p:xfrm>
        <a:graphic>
          <a:graphicData uri="http://schemas.openxmlformats.org/drawingml/2006/table">
            <a:tbl>
              <a:tblPr/>
              <a:tblGrid>
                <a:gridCol w="648072"/>
                <a:gridCol w="648072"/>
                <a:gridCol w="648072"/>
                <a:gridCol w="648072"/>
                <a:gridCol w="648072"/>
                <a:gridCol w="648072"/>
                <a:gridCol w="648072"/>
                <a:gridCol w="648072"/>
                <a:gridCol w="648072"/>
                <a:gridCol w="648072"/>
                <a:gridCol w="648072"/>
                <a:gridCol w="648072"/>
                <a:gridCol w="648072"/>
              </a:tblGrid>
              <a:tr h="294133"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Avenir LT 45 Book"/>
                      </a:endParaRP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65 Medium"/>
                        </a:rPr>
                        <a:t>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20%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22%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24%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13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65 Medium"/>
                        </a:rPr>
                        <a:t>1.7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79%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78%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7D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9B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9C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413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1.6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79%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85%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87%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90%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3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413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65 Medium"/>
                        </a:rPr>
                        <a:t>1.5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79%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84%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91%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91%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413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1.4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80%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94%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413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65 Medium"/>
                        </a:rPr>
                        <a:t>1.3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81%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0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2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98%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E"/>
                    </a:solidFill>
                  </a:tcPr>
                </a:tc>
              </a:tr>
              <a:tr h="29413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1.2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81%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D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98%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106%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</a:tr>
              <a:tr h="29413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65 Medium"/>
                        </a:rPr>
                        <a:t>1.1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77%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1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103%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</a:tr>
              <a:tr h="29413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1.0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105%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105%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111%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</a:tr>
              <a:tr h="29413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0.9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Avenir LT 45 Book"/>
                      </a:endParaRP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413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0.8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97%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9413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0.7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F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048000" y="5048250"/>
            <a:ext cx="2419350" cy="571500"/>
          </a:xfrm>
          <a:prstGeom prst="rect">
            <a:avLst/>
          </a:prstGeom>
          <a:solidFill>
            <a:srgbClr val="FFFFFF">
              <a:alpha val="47843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Inner Range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899592" y="5589240"/>
            <a:ext cx="3384376" cy="1080120"/>
          </a:xfrm>
          <a:prstGeom prst="ellipse">
            <a:avLst/>
          </a:prstGeom>
          <a:solidFill>
            <a:schemeClr val="bg1">
              <a:alpha val="80000"/>
            </a:schemeClr>
          </a:solidFill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 smtClean="0"/>
              <a:t>No data</a:t>
            </a:r>
            <a:endParaRPr lang="en-GB" sz="3600" dirty="0"/>
          </a:p>
        </p:txBody>
      </p:sp>
      <p:sp>
        <p:nvSpPr>
          <p:cNvPr id="16" name="Oval 15"/>
          <p:cNvSpPr/>
          <p:nvPr/>
        </p:nvSpPr>
        <p:spPr>
          <a:xfrm>
            <a:off x="5759624" y="3356992"/>
            <a:ext cx="3384376" cy="1080120"/>
          </a:xfrm>
          <a:prstGeom prst="ellipse">
            <a:avLst/>
          </a:prstGeom>
          <a:solidFill>
            <a:schemeClr val="bg1">
              <a:alpha val="80000"/>
            </a:schemeClr>
          </a:solidFill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 smtClean="0"/>
              <a:t>No data</a:t>
            </a:r>
            <a:endParaRPr lang="en-GB" sz="3600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699792" y="274638"/>
            <a:ext cx="61206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venir LT 65 Medium" pitchFamily="2" charset="0"/>
                <a:ea typeface="+mj-ea"/>
                <a:cs typeface="+mj-cs"/>
              </a:defRPr>
            </a:lvl1pPr>
          </a:lstStyle>
          <a:p>
            <a:r>
              <a:rPr lang="en-GB" dirty="0" smtClean="0"/>
              <a:t>Empirical: 3D Performance Matrix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6620477" y="1839831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err="1" smtClean="0">
                <a:solidFill>
                  <a:schemeClr val="accent2"/>
                </a:solidFill>
              </a:rPr>
              <a:t>U</a:t>
            </a:r>
            <a:r>
              <a:rPr lang="en-GB" sz="1600" b="1" baseline="-25000" dirty="0" err="1" smtClean="0">
                <a:solidFill>
                  <a:schemeClr val="accent2"/>
                </a:solidFill>
              </a:rPr>
              <a:t>norm</a:t>
            </a:r>
            <a:r>
              <a:rPr lang="en-GB" sz="1600" b="1" baseline="-25000" dirty="0" smtClean="0">
                <a:solidFill>
                  <a:schemeClr val="accent2"/>
                </a:solidFill>
              </a:rPr>
              <a:t> </a:t>
            </a:r>
            <a:r>
              <a:rPr lang="en-GB" sz="1600" b="1" dirty="0" smtClean="0">
                <a:solidFill>
                  <a:schemeClr val="accent2"/>
                </a:solidFill>
              </a:rPr>
              <a:t>= 0.7</a:t>
            </a:r>
            <a:endParaRPr lang="en-GB" sz="1600" b="1" dirty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36455" y="1448780"/>
            <a:ext cx="260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Veer?</a:t>
            </a:r>
            <a:endParaRPr lang="en-GB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1422583" y="1427214"/>
            <a:ext cx="2604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Inflow angle?</a:t>
            </a:r>
            <a:endParaRPr lang="en-GB" sz="3600" dirty="0"/>
          </a:p>
        </p:txBody>
      </p:sp>
      <p:sp>
        <p:nvSpPr>
          <p:cNvPr id="23" name="TextBox 22"/>
          <p:cNvSpPr txBox="1"/>
          <p:nvPr/>
        </p:nvSpPr>
        <p:spPr>
          <a:xfrm>
            <a:off x="3799101" y="1446493"/>
            <a:ext cx="2604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Shear relaxation?</a:t>
            </a:r>
            <a:endParaRPr lang="en-GB" sz="36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4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648072"/>
          </a:xfrm>
        </p:spPr>
        <p:txBody>
          <a:bodyPr>
            <a:normAutofit/>
          </a:bodyPr>
          <a:lstStyle/>
          <a:p>
            <a:r>
              <a:rPr lang="en-GB" sz="2800" dirty="0" smtClean="0"/>
              <a:t>Hypothesis:</a:t>
            </a:r>
            <a:endParaRPr lang="en-GB" sz="2800" dirty="0" smtClean="0"/>
          </a:p>
          <a:p>
            <a:endParaRPr lang="en-GB" sz="2800" dirty="0" smtClean="0"/>
          </a:p>
          <a:p>
            <a:endParaRPr lang="en-GB" sz="2800" dirty="0" smtClean="0"/>
          </a:p>
          <a:p>
            <a:endParaRPr lang="en-GB" sz="2800" dirty="0" smtClean="0"/>
          </a:p>
          <a:p>
            <a:endParaRPr lang="en-GB" sz="2800" dirty="0" smtClean="0"/>
          </a:p>
          <a:p>
            <a:endParaRPr lang="en-GB" sz="28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Theoretical Approach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2060849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i="1" dirty="0" smtClean="0">
                <a:latin typeface="Avenir LT 45 Book" pitchFamily="2" charset="0"/>
              </a:rPr>
              <a:t>Turbine performance variations are primarily related to blade aerodynamic performance variations.</a:t>
            </a:r>
            <a:endParaRPr lang="en-GB" sz="2800" i="1" dirty="0">
              <a:latin typeface="Avenir LT 45 Book" pitchFamily="2" charset="0"/>
            </a:endParaRPr>
          </a:p>
        </p:txBody>
      </p:sp>
      <p:grpSp>
        <p:nvGrpSpPr>
          <p:cNvPr id="2" name="Group 26"/>
          <p:cNvGrpSpPr/>
          <p:nvPr/>
        </p:nvGrpSpPr>
        <p:grpSpPr>
          <a:xfrm>
            <a:off x="5508104" y="2996952"/>
            <a:ext cx="1440160" cy="1800200"/>
            <a:chOff x="6012160" y="2952328"/>
            <a:chExt cx="1440160" cy="180020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732240" y="3528392"/>
              <a:ext cx="0" cy="122413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8" name="TextBox 20"/>
            <p:cNvSpPr txBox="1"/>
            <p:nvPr/>
          </p:nvSpPr>
          <p:spPr>
            <a:xfrm>
              <a:off x="6012160" y="2952328"/>
              <a:ext cx="1440160" cy="64633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dirty="0" smtClean="0">
                  <a:solidFill>
                    <a:prstClr val="black"/>
                  </a:solidFill>
                </a:rPr>
                <a:t>Optimal</a:t>
              </a:r>
            </a:p>
            <a:p>
              <a:pPr algn="ctr"/>
              <a:r>
                <a:rPr lang="en-GB" dirty="0" smtClean="0">
                  <a:solidFill>
                    <a:prstClr val="black"/>
                  </a:solidFill>
                </a:rPr>
                <a:t>Performance</a:t>
              </a:r>
              <a:endParaRPr lang="en-GB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27"/>
          <p:cNvGrpSpPr/>
          <p:nvPr/>
        </p:nvGrpSpPr>
        <p:grpSpPr>
          <a:xfrm>
            <a:off x="6804248" y="4293096"/>
            <a:ext cx="1440160" cy="1656184"/>
            <a:chOff x="7308304" y="4248472"/>
            <a:chExt cx="1440160" cy="1656184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8100392" y="4608512"/>
              <a:ext cx="0" cy="129614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TextBox 23"/>
            <p:cNvSpPr txBox="1"/>
            <p:nvPr/>
          </p:nvSpPr>
          <p:spPr>
            <a:xfrm>
              <a:off x="7308304" y="4248472"/>
              <a:ext cx="144016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dirty="0" smtClean="0">
                  <a:solidFill>
                    <a:prstClr val="black"/>
                  </a:solidFill>
                </a:rPr>
                <a:t>Stall</a:t>
              </a:r>
              <a:endParaRPr lang="en-GB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Group 28"/>
          <p:cNvGrpSpPr/>
          <p:nvPr/>
        </p:nvGrpSpPr>
        <p:grpSpPr>
          <a:xfrm>
            <a:off x="4644008" y="4293096"/>
            <a:ext cx="3600400" cy="2564904"/>
            <a:chOff x="5148064" y="4248472"/>
            <a:chExt cx="3600400" cy="2564904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5652120" y="6480720"/>
              <a:ext cx="309634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652120" y="4248472"/>
              <a:ext cx="0" cy="223224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Freeform 31"/>
            <p:cNvSpPr/>
            <p:nvPr/>
          </p:nvSpPr>
          <p:spPr>
            <a:xfrm>
              <a:off x="5940152" y="4824536"/>
              <a:ext cx="2120900" cy="1312333"/>
            </a:xfrm>
            <a:custGeom>
              <a:avLst/>
              <a:gdLst>
                <a:gd name="connsiteX0" fmla="*/ 0 w 2120900"/>
                <a:gd name="connsiteY0" fmla="*/ 1312333 h 1312333"/>
                <a:gd name="connsiteX1" fmla="*/ 825500 w 2120900"/>
                <a:gd name="connsiteY1" fmla="*/ 4233 h 1312333"/>
                <a:gd name="connsiteX2" fmla="*/ 2120900 w 2120900"/>
                <a:gd name="connsiteY2" fmla="*/ 1286933 h 1312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0900" h="1312333">
                  <a:moveTo>
                    <a:pt x="0" y="1312333"/>
                  </a:moveTo>
                  <a:cubicBezTo>
                    <a:pt x="236008" y="660399"/>
                    <a:pt x="472017" y="8466"/>
                    <a:pt x="825500" y="4233"/>
                  </a:cubicBezTo>
                  <a:cubicBezTo>
                    <a:pt x="1178983" y="0"/>
                    <a:pt x="1649941" y="643466"/>
                    <a:pt x="2120900" y="1286933"/>
                  </a:cubicBezTo>
                </a:path>
              </a:pathLst>
            </a:cu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33" name="TextBox 24"/>
            <p:cNvSpPr txBox="1"/>
            <p:nvPr/>
          </p:nvSpPr>
          <p:spPr>
            <a:xfrm>
              <a:off x="6876256" y="6444044"/>
              <a:ext cx="597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 smtClean="0">
                  <a:solidFill>
                    <a:prstClr val="black"/>
                  </a:solidFill>
                </a:rPr>
                <a:t>AOA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34" name="TextBox 25"/>
            <p:cNvSpPr txBox="1"/>
            <p:nvPr/>
          </p:nvSpPr>
          <p:spPr>
            <a:xfrm>
              <a:off x="5148064" y="5328592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 smtClean="0">
                  <a:solidFill>
                    <a:prstClr val="black"/>
                  </a:solidFill>
                </a:rPr>
                <a:t>LDR</a:t>
              </a:r>
              <a:endParaRPr lang="en-GB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Group 38"/>
          <p:cNvGrpSpPr/>
          <p:nvPr/>
        </p:nvGrpSpPr>
        <p:grpSpPr>
          <a:xfrm>
            <a:off x="683568" y="3789040"/>
            <a:ext cx="3528392" cy="2351810"/>
            <a:chOff x="899592" y="4365104"/>
            <a:chExt cx="3312368" cy="2207822"/>
          </a:xfrm>
        </p:grpSpPr>
        <p:sp>
          <p:nvSpPr>
            <p:cNvPr id="40" name="Rectangle 39"/>
            <p:cNvSpPr/>
            <p:nvPr/>
          </p:nvSpPr>
          <p:spPr>
            <a:xfrm>
              <a:off x="899592" y="4365104"/>
              <a:ext cx="3240360" cy="21602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solidFill>
                  <a:prstClr val="black"/>
                </a:solidFill>
              </a:endParaRPr>
            </a:p>
          </p:txBody>
        </p:sp>
        <p:pic>
          <p:nvPicPr>
            <p:cNvPr id="41" name="Picture 40" descr="http://upload.wikimedia.org/wikiversity/en/thumb/8/8c/Airfoil_c.svg/1280px-Airfoil_c.svg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99592" y="4435414"/>
              <a:ext cx="3312368" cy="2137512"/>
            </a:xfrm>
            <a:prstGeom prst="rect">
              <a:avLst/>
            </a:prstGeom>
            <a:noFill/>
          </p:spPr>
        </p:pic>
        <p:sp>
          <p:nvSpPr>
            <p:cNvPr id="42" name="Rectangle 41"/>
            <p:cNvSpPr/>
            <p:nvPr/>
          </p:nvSpPr>
          <p:spPr>
            <a:xfrm>
              <a:off x="2483767" y="5500689"/>
              <a:ext cx="130845" cy="10078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555776" y="5661248"/>
              <a:ext cx="444599" cy="851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Theoretical: Introduction</a:t>
            </a:r>
            <a:endParaRPr lang="en-GB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="" xmlns:p14="http://schemas.microsoft.com/office/powerpoint/2010/main" val="2409139044"/>
              </p:ext>
            </p:extLst>
          </p:nvPr>
        </p:nvGraphicFramePr>
        <p:xfrm>
          <a:off x="404658" y="2524188"/>
          <a:ext cx="3240360" cy="280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2670" y="4707879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venir LT 45 Book" pitchFamily="2" charset="0"/>
              </a:rPr>
              <a:t>Real blade section wind tunnel test data</a:t>
            </a:r>
            <a:endParaRPr lang="en-GB" dirty="0">
              <a:latin typeface="Avenir LT 45 Book" pitchFamily="2" charset="0"/>
            </a:endParaRPr>
          </a:p>
        </p:txBody>
      </p:sp>
      <p:sp>
        <p:nvSpPr>
          <p:cNvPr id="11" name="Cross 10"/>
          <p:cNvSpPr/>
          <p:nvPr/>
        </p:nvSpPr>
        <p:spPr>
          <a:xfrm>
            <a:off x="3822757" y="3673858"/>
            <a:ext cx="504056" cy="504056"/>
          </a:xfrm>
          <a:prstGeom prst="plus">
            <a:avLst>
              <a:gd name="adj" fmla="val 4011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4504553" y="2524186"/>
            <a:ext cx="1728192" cy="28034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dirty="0" smtClean="0">
                <a:latin typeface="Avenir LT 45 Book" pitchFamily="2" charset="0"/>
              </a:rPr>
              <a:t>Simple theoretical model of a wind turbine</a:t>
            </a:r>
          </a:p>
        </p:txBody>
      </p:sp>
      <p:sp>
        <p:nvSpPr>
          <p:cNvPr id="14" name="Equal 13"/>
          <p:cNvSpPr/>
          <p:nvPr/>
        </p:nvSpPr>
        <p:spPr>
          <a:xfrm>
            <a:off x="6291070" y="3529842"/>
            <a:ext cx="720080" cy="792088"/>
          </a:xfrm>
          <a:prstGeom prst="mathEqual">
            <a:avLst>
              <a:gd name="adj1" fmla="val 13599"/>
              <a:gd name="adj2" fmla="val 2057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7092280" y="2524187"/>
            <a:ext cx="1728192" cy="28034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dirty="0" smtClean="0">
                <a:latin typeface="Avenir LT 45 Book" pitchFamily="2" charset="0"/>
              </a:rPr>
              <a:t>Model turbine performance for any given wind conditions?</a:t>
            </a:r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189546877"/>
              </p:ext>
            </p:extLst>
          </p:nvPr>
        </p:nvGraphicFramePr>
        <p:xfrm>
          <a:off x="479207" y="2840158"/>
          <a:ext cx="2868657" cy="18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627784" y="4430010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92D050"/>
                </a:solidFill>
              </a:rPr>
              <a:t>C</a:t>
            </a:r>
            <a:r>
              <a:rPr lang="en-GB" b="1" baseline="-25000" dirty="0" smtClean="0">
                <a:solidFill>
                  <a:srgbClr val="92D050"/>
                </a:solidFill>
              </a:rPr>
              <a:t>D</a:t>
            </a:r>
            <a:endParaRPr lang="en-GB" b="1" baseline="-25000" dirty="0">
              <a:solidFill>
                <a:srgbClr val="92D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7784" y="337092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C00000"/>
                </a:solidFill>
              </a:rPr>
              <a:t>C</a:t>
            </a:r>
            <a:r>
              <a:rPr lang="en-GB" b="1" baseline="-25000" dirty="0" smtClean="0">
                <a:solidFill>
                  <a:srgbClr val="C00000"/>
                </a:solidFill>
              </a:rPr>
              <a:t>L</a:t>
            </a:r>
            <a:endParaRPr lang="en-GB" b="1" baseline="-25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8" grpId="0"/>
      <p:bldP spid="11" grpId="0" animBg="1"/>
      <p:bldP spid="13" grpId="0" animBg="1"/>
      <p:bldP spid="14" grpId="0" animBg="1"/>
      <p:bldP spid="15" grpId="0" animBg="1"/>
      <p:bldGraphic spid="16" grpId="0">
        <p:bldAsOne/>
      </p:bldGraphic>
      <p:bldP spid="2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5.6|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2.2|1|16.8|6.9|2|3.2|1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5.6|32.8|4.1|9.2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Prevailing 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</TotalTime>
  <Words>671</Words>
  <Application>Microsoft Office PowerPoint</Application>
  <PresentationFormat>On-screen Show (4:3)</PresentationFormat>
  <Paragraphs>298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16</vt:i4>
      </vt:variant>
    </vt:vector>
  </HeadingPairs>
  <TitlesOfParts>
    <vt:vector size="33" baseType="lpstr">
      <vt:lpstr>Arial</vt:lpstr>
      <vt:lpstr>Avenir LT 65 Medium</vt:lpstr>
      <vt:lpstr>Avenir LT 45 Book</vt:lpstr>
      <vt:lpstr>Calibri</vt:lpstr>
      <vt:lpstr>Avenir LT 55 Roman</vt:lpstr>
      <vt:lpstr>1_Office Theme</vt:lpstr>
      <vt:lpstr>3_Office Theme</vt:lpstr>
      <vt:lpstr>2_Office Theme</vt:lpstr>
      <vt:lpstr>Office Theme</vt:lpstr>
      <vt:lpstr>Prevailing Blank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Turbine Performance Prediction</vt:lpstr>
      <vt:lpstr>Slide 2</vt:lpstr>
      <vt:lpstr>Context</vt:lpstr>
      <vt:lpstr>Two parallel approaches</vt:lpstr>
      <vt:lpstr>Empirical: Choice of binning parameters</vt:lpstr>
      <vt:lpstr>Empirical: Data</vt:lpstr>
      <vt:lpstr>Slide 7</vt:lpstr>
      <vt:lpstr>A Theoretical Approach</vt:lpstr>
      <vt:lpstr>Theoretical: Introduction</vt:lpstr>
      <vt:lpstr>Theoretical: Model Description</vt:lpstr>
      <vt:lpstr>Results – Power Curve</vt:lpstr>
      <vt:lpstr>Theoretical: Yaw Error Results</vt:lpstr>
      <vt:lpstr>Theoretical: Shear Variation Results</vt:lpstr>
      <vt:lpstr>Next Steps</vt:lpstr>
      <vt:lpstr>Conclusions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MNC</dc:creator>
  <cp:lastModifiedBy>MNC</cp:lastModifiedBy>
  <cp:revision>626</cp:revision>
  <dcterms:created xsi:type="dcterms:W3CDTF">2014-11-24T13:48:49Z</dcterms:created>
  <dcterms:modified xsi:type="dcterms:W3CDTF">2015-12-09T13:54:10Z</dcterms:modified>
</cp:coreProperties>
</file>